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9" r:id="rId1"/>
  </p:sldMasterIdLst>
  <p:notesMasterIdLst>
    <p:notesMasterId r:id="rId36"/>
  </p:notesMasterIdLst>
  <p:handoutMasterIdLst>
    <p:handoutMasterId r:id="rId37"/>
  </p:handoutMasterIdLst>
  <p:sldIdLst>
    <p:sldId id="735" r:id="rId2"/>
    <p:sldId id="714" r:id="rId3"/>
    <p:sldId id="715" r:id="rId4"/>
    <p:sldId id="701" r:id="rId5"/>
    <p:sldId id="702" r:id="rId6"/>
    <p:sldId id="703" r:id="rId7"/>
    <p:sldId id="704" r:id="rId8"/>
    <p:sldId id="716" r:id="rId9"/>
    <p:sldId id="581" r:id="rId10"/>
    <p:sldId id="717" r:id="rId11"/>
    <p:sldId id="668" r:id="rId12"/>
    <p:sldId id="634" r:id="rId13"/>
    <p:sldId id="697" r:id="rId14"/>
    <p:sldId id="698" r:id="rId15"/>
    <p:sldId id="700" r:id="rId16"/>
    <p:sldId id="727" r:id="rId17"/>
    <p:sldId id="728" r:id="rId18"/>
    <p:sldId id="729" r:id="rId19"/>
    <p:sldId id="737" r:id="rId20"/>
    <p:sldId id="738" r:id="rId21"/>
    <p:sldId id="739" r:id="rId22"/>
    <p:sldId id="740" r:id="rId23"/>
    <p:sldId id="741" r:id="rId24"/>
    <p:sldId id="742" r:id="rId25"/>
    <p:sldId id="743" r:id="rId26"/>
    <p:sldId id="745" r:id="rId27"/>
    <p:sldId id="744" r:id="rId28"/>
    <p:sldId id="746" r:id="rId29"/>
    <p:sldId id="711" r:id="rId30"/>
    <p:sldId id="708" r:id="rId31"/>
    <p:sldId id="747" r:id="rId32"/>
    <p:sldId id="748" r:id="rId33"/>
    <p:sldId id="749" r:id="rId34"/>
    <p:sldId id="725" r:id="rId35"/>
  </p:sldIdLst>
  <p:sldSz cx="9144000" cy="6858000" type="screen4x3"/>
  <p:notesSz cx="6708775" cy="97742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宋体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宋体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宋体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4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9">
          <p15:clr>
            <a:srgbClr val="A4A3A4"/>
          </p15:clr>
        </p15:guide>
        <p15:guide id="2" pos="211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CCFF"/>
    <a:srgbClr val="00FF00"/>
    <a:srgbClr val="66FF66"/>
    <a:srgbClr val="FFFFCC"/>
    <a:srgbClr val="CCFFCC"/>
    <a:srgbClr val="CCFFFF"/>
    <a:srgbClr val="CCECFF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08" autoAdjust="0"/>
    <p:restoredTop sz="90929"/>
  </p:normalViewPr>
  <p:slideViewPr>
    <p:cSldViewPr>
      <p:cViewPr varScale="1">
        <p:scale>
          <a:sx n="87" d="100"/>
          <a:sy n="87" d="100"/>
        </p:scale>
        <p:origin x="1152" y="43"/>
      </p:cViewPr>
      <p:guideLst>
        <p:guide orient="horz" pos="144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36636"/>
    </p:cViewPr>
  </p:sorterViewPr>
  <p:notesViewPr>
    <p:cSldViewPr>
      <p:cViewPr varScale="1">
        <p:scale>
          <a:sx n="83" d="100"/>
          <a:sy n="83" d="100"/>
        </p:scale>
        <p:origin x="-1866" y="-90"/>
      </p:cViewPr>
      <p:guideLst>
        <p:guide orient="horz" pos="3079"/>
        <p:guide pos="211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>
            <a:extLst>
              <a:ext uri="{FF2B5EF4-FFF2-40B4-BE49-F238E27FC236}">
                <a16:creationId xmlns:a16="http://schemas.microsoft.com/office/drawing/2014/main" id="{D176726F-C8F3-4915-8D5F-D4C51A064BB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4175" cy="482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14" tIns="45007" rIns="90014" bIns="45007" numCol="1" anchor="t" anchorCtr="0" compatLnSpc="1">
            <a:prstTxWarp prst="textNoShape">
              <a:avLst/>
            </a:prstTxWarp>
          </a:bodyPr>
          <a:lstStyle>
            <a:lvl1pPr defTabSz="900113" eaLnBrk="0" hangingPunct="0">
              <a:defRPr sz="1200">
                <a:latin typeface="Times New Roman" panose="02020603050405020304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1427" name="Rectangle 3">
            <a:extLst>
              <a:ext uri="{FF2B5EF4-FFF2-40B4-BE49-F238E27FC236}">
                <a16:creationId xmlns:a16="http://schemas.microsoft.com/office/drawing/2014/main" id="{10A585DF-4186-4C18-91B7-3DF68002430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02063" y="0"/>
            <a:ext cx="2925762" cy="482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14" tIns="45007" rIns="90014" bIns="45007" numCol="1" anchor="t" anchorCtr="0" compatLnSpc="1">
            <a:prstTxWarp prst="textNoShape">
              <a:avLst/>
            </a:prstTxWarp>
          </a:bodyPr>
          <a:lstStyle>
            <a:lvl1pPr algn="r" defTabSz="900113" eaLnBrk="0" hangingPunct="0">
              <a:defRPr sz="1200">
                <a:latin typeface="Times New Roman" panose="02020603050405020304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1428" name="Rectangle 4">
            <a:extLst>
              <a:ext uri="{FF2B5EF4-FFF2-40B4-BE49-F238E27FC236}">
                <a16:creationId xmlns:a16="http://schemas.microsoft.com/office/drawing/2014/main" id="{03D9A49E-5938-446B-A6D9-23DA9B37C46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07513"/>
            <a:ext cx="2924175" cy="482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14" tIns="45007" rIns="90014" bIns="45007" numCol="1" anchor="b" anchorCtr="0" compatLnSpc="1">
            <a:prstTxWarp prst="textNoShape">
              <a:avLst/>
            </a:prstTxWarp>
          </a:bodyPr>
          <a:lstStyle>
            <a:lvl1pPr defTabSz="900113" eaLnBrk="0" hangingPunct="0">
              <a:defRPr sz="1200">
                <a:latin typeface="Times New Roman" panose="02020603050405020304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1429" name="Rectangle 5">
            <a:extLst>
              <a:ext uri="{FF2B5EF4-FFF2-40B4-BE49-F238E27FC236}">
                <a16:creationId xmlns:a16="http://schemas.microsoft.com/office/drawing/2014/main" id="{8D6162B7-ECE7-4CB3-80DB-FC5DA1131977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02063" y="9307513"/>
            <a:ext cx="2925762" cy="482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14" tIns="45007" rIns="90014" bIns="45007" numCol="1" anchor="b" anchorCtr="0" compatLnSpc="1">
            <a:prstTxWarp prst="textNoShape">
              <a:avLst/>
            </a:prstTxWarp>
          </a:bodyPr>
          <a:lstStyle>
            <a:lvl1pPr algn="r" defTabSz="900113" eaLnBrk="0" hangingPunct="0">
              <a:defRPr sz="12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5696F05F-D35A-174D-9014-6CB236AB479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4DF6AFB7-C417-4099-8276-6220BDCD03D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06713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534" tIns="45768" rIns="91534" bIns="45768" numCol="1" anchor="t" anchorCtr="0" compatLnSpc="1">
            <a:prstTxWarp prst="textNoShape">
              <a:avLst/>
            </a:prstTxWarp>
          </a:bodyPr>
          <a:lstStyle>
            <a:lvl1pPr defTabSz="915988" eaLnBrk="0" hangingPunct="0">
              <a:defRPr sz="1200">
                <a:latin typeface="Times New Roman" panose="02020603050405020304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49B1E778-F317-463D-9700-7CC38981B53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02063" y="0"/>
            <a:ext cx="2906712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534" tIns="45768" rIns="91534" bIns="45768" numCol="1" anchor="t" anchorCtr="0" compatLnSpc="1">
            <a:prstTxWarp prst="textNoShape">
              <a:avLst/>
            </a:prstTxWarp>
          </a:bodyPr>
          <a:lstStyle>
            <a:lvl1pPr algn="r" defTabSz="915988" eaLnBrk="0" hangingPunct="0">
              <a:defRPr sz="1200">
                <a:latin typeface="Times New Roman" panose="02020603050405020304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1225" y="733425"/>
            <a:ext cx="4887913" cy="36655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8373" name="Rectangle 5">
            <a:extLst>
              <a:ext uri="{FF2B5EF4-FFF2-40B4-BE49-F238E27FC236}">
                <a16:creationId xmlns:a16="http://schemas.microsoft.com/office/drawing/2014/main" id="{6CA204BA-E150-4989-82BE-16189CF0AD6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3763" y="4641850"/>
            <a:ext cx="4921250" cy="43989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534" tIns="45768" rIns="91534" bIns="4576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58374" name="Rectangle 6">
            <a:extLst>
              <a:ext uri="{FF2B5EF4-FFF2-40B4-BE49-F238E27FC236}">
                <a16:creationId xmlns:a16="http://schemas.microsoft.com/office/drawing/2014/main" id="{6905A2D4-E4D1-4011-A225-49F875CC744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85288"/>
            <a:ext cx="2906713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534" tIns="45768" rIns="91534" bIns="45768" numCol="1" anchor="b" anchorCtr="0" compatLnSpc="1">
            <a:prstTxWarp prst="textNoShape">
              <a:avLst/>
            </a:prstTxWarp>
          </a:bodyPr>
          <a:lstStyle>
            <a:lvl1pPr defTabSz="915988" eaLnBrk="0" hangingPunct="0">
              <a:defRPr sz="1200">
                <a:latin typeface="Times New Roman" panose="02020603050405020304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8375" name="Rectangle 7">
            <a:extLst>
              <a:ext uri="{FF2B5EF4-FFF2-40B4-BE49-F238E27FC236}">
                <a16:creationId xmlns:a16="http://schemas.microsoft.com/office/drawing/2014/main" id="{63CBBBE1-4E95-485D-9C4D-72CDE2C150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02063" y="9285288"/>
            <a:ext cx="2906712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534" tIns="45768" rIns="91534" bIns="45768" numCol="1" anchor="b" anchorCtr="0" compatLnSpc="1">
            <a:prstTxWarp prst="textNoShape">
              <a:avLst/>
            </a:prstTxWarp>
          </a:bodyPr>
          <a:lstStyle>
            <a:lvl1pPr algn="r" defTabSz="915988" eaLnBrk="0" hangingPunct="0">
              <a:defRPr sz="12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1FE16FE5-D9DC-8749-9C1C-1EF8F75B602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95567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66725" algn="l" defTabSz="95567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35038" algn="l" defTabSz="95567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401763" algn="l" defTabSz="95567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70075" algn="l" defTabSz="95567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E43B8B9-D851-4FEE-8F74-ECD56B0873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7EE8E74-EB87-43CF-A145-571E7C11DF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E092B4F-FB59-4437-996C-5EAD601CB5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E43B8B9-D851-4FEE-8F74-ECD56B0873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7EE8E74-EB87-43CF-A145-571E7C11DF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E092B4F-FB59-4437-996C-5EAD601CB5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2250" y="457200"/>
            <a:ext cx="1885950" cy="5715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457200"/>
            <a:ext cx="5505450" cy="5715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E43B8B9-D851-4FEE-8F74-ECD56B0873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7EE8E74-EB87-43CF-A145-571E7C11DF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E092B4F-FB59-4437-996C-5EAD601CB5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8">
            <a:extLst>
              <a:ext uri="{FF2B5EF4-FFF2-40B4-BE49-F238E27FC236}">
                <a16:creationId xmlns:a16="http://schemas.microsoft.com/office/drawing/2014/main" id="{6AD9D671-0B18-46B6-A238-02D79585A3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885238" y="6426200"/>
            <a:ext cx="144462" cy="431800"/>
          </a:xfrm>
          <a:prstGeom prst="rect">
            <a:avLst/>
          </a:prstGeom>
          <a:solidFill>
            <a:srgbClr val="8ABC1D"/>
          </a:solidFill>
          <a:ln>
            <a:noFill/>
          </a:ln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矩形 99">
            <a:extLst>
              <a:ext uri="{FF2B5EF4-FFF2-40B4-BE49-F238E27FC236}">
                <a16:creationId xmlns:a16="http://schemas.microsoft.com/office/drawing/2014/main" id="{8AFD98A8-EE5C-4085-97D3-66150B3083D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024938" y="6426200"/>
            <a:ext cx="144462" cy="431800"/>
          </a:xfrm>
          <a:prstGeom prst="rect">
            <a:avLst/>
          </a:prstGeom>
          <a:solidFill>
            <a:srgbClr val="00517A"/>
          </a:solidFill>
          <a:ln>
            <a:noFill/>
          </a:ln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1600" y="404664"/>
            <a:ext cx="7543800" cy="914400"/>
          </a:xfrm>
        </p:spPr>
        <p:txBody>
          <a:bodyPr/>
          <a:lstStyle>
            <a:lvl1pPr>
              <a:defRPr baseline="0">
                <a:ea typeface="华文仿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ea typeface="华文仿宋" panose="02010600040101010101" pitchFamily="2" charset="-122"/>
              </a:defRPr>
            </a:lvl1pPr>
            <a:lvl2pPr>
              <a:defRPr baseline="0">
                <a:ea typeface="华文仿宋" panose="02010600040101010101" pitchFamily="2" charset="-122"/>
              </a:defRPr>
            </a:lvl2pPr>
            <a:lvl3pPr>
              <a:defRPr baseline="0">
                <a:ea typeface="华文仿宋" panose="02010600040101010101" pitchFamily="2" charset="-122"/>
              </a:defRPr>
            </a:lvl3pPr>
            <a:lvl4pPr>
              <a:defRPr baseline="0">
                <a:ea typeface="华文仿宋" panose="02010600040101010101" pitchFamily="2" charset="-122"/>
              </a:defRPr>
            </a:lvl4pPr>
            <a:lvl5pPr>
              <a:defRPr baseline="0">
                <a:ea typeface="华文仿宋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DD43437-5ABF-4EFB-AC62-EE28A6452AA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E5D4483-5525-45EB-AB3B-81B7D2EDB1D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F0ECF8B3-07AC-4A4C-9E72-7216D88469B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E43B8B9-D851-4FEE-8F74-ECD56B0873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7EE8E74-EB87-43CF-A145-571E7C11DF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E092B4F-FB59-4437-996C-5EAD601CB5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676400"/>
            <a:ext cx="36957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62500" y="1676400"/>
            <a:ext cx="36957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E43B8B9-D851-4FEE-8F74-ECD56B0873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7EE8E74-EB87-43CF-A145-571E7C11DF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E092B4F-FB59-4437-996C-5EAD601CB5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E43B8B9-D851-4FEE-8F74-ECD56B0873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7EE8E74-EB87-43CF-A145-571E7C11DF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3E092B4F-FB59-4437-996C-5EAD601CB5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43B8B9-D851-4FEE-8F74-ECD56B0873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EE8E74-EB87-43CF-A145-571E7C11DF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092B4F-FB59-4437-996C-5EAD601CB5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E43B8B9-D851-4FEE-8F74-ECD56B0873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7EE8E74-EB87-43CF-A145-571E7C11DF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E092B4F-FB59-4437-996C-5EAD601CB5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E43B8B9-D851-4FEE-8F74-ECD56B0873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7EE8E74-EB87-43CF-A145-571E7C11DF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E092B4F-FB59-4437-996C-5EAD601CB5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E43B8B9-D851-4FEE-8F74-ECD56B0873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7EE8E74-EB87-43CF-A145-571E7C11DF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E092B4F-FB59-4437-996C-5EAD601CB5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DE43B8B9-D851-4FEE-8F74-ECD56B08731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4008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latin typeface="Times New Roman" panose="02020603050405020304" pitchFamily="18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C7EE8E74-EB87-43CF-A145-571E7C11DF0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latin typeface="Times New Roman" panose="02020603050405020304" pitchFamily="18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3E092B4F-FB59-4437-996C-5EAD601CB5C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latin typeface="Times New Roman" panose="02020603050405020304" pitchFamily="18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457200"/>
            <a:ext cx="7543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676400"/>
            <a:ext cx="75438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31" name="Rectangle 13">
            <a:extLst>
              <a:ext uri="{FF2B5EF4-FFF2-40B4-BE49-F238E27FC236}">
                <a16:creationId xmlns:a16="http://schemas.microsoft.com/office/drawing/2014/main" id="{7043BDA5-7862-4516-BDAB-3C72979AE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25" y="425450"/>
            <a:ext cx="8574088" cy="117316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endParaRPr lang="zh-CN" altLang="en-US"/>
          </a:p>
        </p:txBody>
      </p:sp>
      <p:sp>
        <p:nvSpPr>
          <p:cNvPr id="1032" name="Rectangle 14">
            <a:extLst>
              <a:ext uri="{FF2B5EF4-FFF2-40B4-BE49-F238E27FC236}">
                <a16:creationId xmlns:a16="http://schemas.microsoft.com/office/drawing/2014/main" id="{E8E72EE0-53E5-45C6-8C32-B21BC5327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6477000"/>
            <a:ext cx="390525" cy="3048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fld id="{D0823A63-CB2B-3145-B379-73DFE6648968}" type="slidenum">
              <a:rPr lang="zh-CN" altLang="en-US" sz="1400" smtClean="0">
                <a:solidFill>
                  <a:schemeClr val="tx2"/>
                </a:solidFill>
              </a:rPr>
              <a:pPr>
                <a:defRPr/>
              </a:pPr>
              <a:t>‹#›</a:t>
            </a:fld>
            <a:endParaRPr lang="en-US" altLang="zh-CN" sz="120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pic>
        <p:nvPicPr>
          <p:cNvPr id="1033" name="Picture 15" descr="ict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3838"/>
            <a:ext cx="3505200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" name="Rectangle 17">
            <a:extLst>
              <a:ext uri="{FF2B5EF4-FFF2-40B4-BE49-F238E27FC236}">
                <a16:creationId xmlns:a16="http://schemas.microsoft.com/office/drawing/2014/main" id="{B7CB346E-8718-4A9B-86FE-775B0EBBAAC3}"/>
              </a:ext>
            </a:extLst>
          </p:cNvPr>
          <p:cNvSpPr>
            <a:spLocks noChangeArrowheads="1"/>
          </p:cNvSpPr>
          <p:nvPr/>
        </p:nvSpPr>
        <p:spPr bwMode="gray">
          <a:xfrm>
            <a:off x="917575" y="133985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defRPr/>
            </a:pPr>
            <a:endParaRPr kumimoji="1" lang="zh-CN" altLang="en-US">
              <a:latin typeface="Tahom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5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ransition spd="slow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63DE8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63DE8"/>
          </a:solidFill>
          <a:latin typeface="Book Antiqua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63DE8"/>
          </a:solidFill>
          <a:latin typeface="Book Antiqua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63DE8"/>
          </a:solidFill>
          <a:latin typeface="Book Antiqua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63DE8"/>
          </a:solidFill>
          <a:latin typeface="Book Antiqua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63DE8"/>
          </a:solidFill>
          <a:latin typeface="Book Antiqua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63DE8"/>
          </a:solidFill>
          <a:latin typeface="Book Antiqua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63DE8"/>
          </a:solidFill>
          <a:latin typeface="Book Antiqua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63DE8"/>
          </a:solidFill>
          <a:latin typeface="Book Antiqua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63DE8"/>
        </a:buClr>
        <a:buSzPct val="125000"/>
        <a:buChar char="•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63DE8"/>
        </a:buClr>
        <a:buSzPct val="70000"/>
        <a:buFont typeface="Monotype Sorts" charset="2"/>
        <a:buChar char="ä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63DE8"/>
        </a:buClr>
        <a:buSzPct val="125000"/>
        <a:buFont typeface="Wingdings" charset="2"/>
        <a:buChar char="§"/>
        <a:defRPr sz="22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63DE8"/>
        </a:buClr>
        <a:buSzPct val="70000"/>
        <a:buFont typeface="Wingdings" charset="2"/>
        <a:buChar char="v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63DE8"/>
        </a:buClr>
        <a:buSzPct val="70000"/>
        <a:buFont typeface="Wingdings" charset="2"/>
        <a:buChar char="Ø"/>
        <a:defRPr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63DE8"/>
        </a:buClr>
        <a:buSzPct val="70000"/>
        <a:buFont typeface="Wingdings" pitchFamily="2" charset="2"/>
        <a:buChar char="Ø"/>
        <a:defRPr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63DE8"/>
        </a:buClr>
        <a:buSzPct val="70000"/>
        <a:buFont typeface="Wingdings" pitchFamily="2" charset="2"/>
        <a:buChar char="Ø"/>
        <a:defRPr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63DE8"/>
        </a:buClr>
        <a:buSzPct val="70000"/>
        <a:buFont typeface="Wingdings" pitchFamily="2" charset="2"/>
        <a:buChar char="Ø"/>
        <a:defRPr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63DE8"/>
        </a:buClr>
        <a:buSzPct val="70000"/>
        <a:buFont typeface="Wingdings" pitchFamily="2" charset="2"/>
        <a:buChar char="Ø"/>
        <a:defRPr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zhaojiacheng@ict.ac.cn" TargetMode="External"/><Relationship Id="rId2" Type="http://schemas.openxmlformats.org/officeDocument/2006/relationships/hyperlink" Target="http://www.carch.ac.cn/~huimin/main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7CA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063DE8"/>
              </a:buClr>
              <a:buSzPct val="125000"/>
              <a:buChar char="•"/>
              <a:defRPr sz="26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rgbClr val="063DE8"/>
              </a:buClr>
              <a:buSzPct val="70000"/>
              <a:buFont typeface="Monotype Sorts" charset="2"/>
              <a:buChar char="ä"/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rgbClr val="063DE8"/>
              </a:buClr>
              <a:buSzPct val="125000"/>
              <a:buFont typeface="Wingdings" charset="2"/>
              <a:buChar char="§"/>
              <a:defRPr sz="22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rgbClr val="063DE8"/>
              </a:buClr>
              <a:buSzPct val="70000"/>
              <a:buFont typeface="Wingdings" charset="2"/>
              <a:buChar char="v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300">
              <a:solidFill>
                <a:srgbClr val="FFFFFF"/>
              </a:solidFill>
              <a:latin typeface="Arial" charset="0"/>
            </a:endParaRPr>
          </a:p>
        </p:txBody>
      </p:sp>
      <p:grpSp>
        <p:nvGrpSpPr>
          <p:cNvPr id="5123" name="Group 3"/>
          <p:cNvGrpSpPr>
            <a:grpSpLocks/>
          </p:cNvGrpSpPr>
          <p:nvPr/>
        </p:nvGrpSpPr>
        <p:grpSpPr bwMode="auto">
          <a:xfrm>
            <a:off x="3578225" y="1989138"/>
            <a:ext cx="2894013" cy="4748212"/>
            <a:chOff x="0" y="-404946"/>
            <a:chExt cx="2893858" cy="3560589"/>
          </a:xfrm>
        </p:grpSpPr>
        <p:sp>
          <p:nvSpPr>
            <p:cNvPr id="5131" name="矩形 14"/>
            <p:cNvSpPr>
              <a:spLocks noChangeArrowheads="1"/>
            </p:cNvSpPr>
            <p:nvPr/>
          </p:nvSpPr>
          <p:spPr bwMode="auto">
            <a:xfrm rot="2700000">
              <a:off x="648276" y="910061"/>
              <a:ext cx="2503541" cy="1987623"/>
            </a:xfrm>
            <a:prstGeom prst="rect">
              <a:avLst/>
            </a:prstGeom>
            <a:gradFill rotWithShape="1">
              <a:gsLst>
                <a:gs pos="0">
                  <a:srgbClr val="00517A"/>
                </a:gs>
                <a:gs pos="20000">
                  <a:srgbClr val="00517A"/>
                </a:gs>
                <a:gs pos="100000">
                  <a:srgbClr val="00517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rgbClr val="063DE8"/>
                </a:buClr>
                <a:buSzPct val="125000"/>
                <a:buChar char="•"/>
                <a:defRPr sz="26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63DE8"/>
                </a:buClr>
                <a:buSzPct val="70000"/>
                <a:buFont typeface="Monotype Sorts" charset="2"/>
                <a:buChar char="ä"/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63DE8"/>
                </a:buClr>
                <a:buSzPct val="125000"/>
                <a:buFont typeface="Wingdings" charset="2"/>
                <a:buChar char="§"/>
                <a:defRPr sz="22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63DE8"/>
                </a:buClr>
                <a:buSzPct val="70000"/>
                <a:buFont typeface="Wingdings" charset="2"/>
                <a:buChar char="v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63DE8"/>
                </a:buClr>
                <a:buSzPct val="70000"/>
                <a:buFont typeface="Wingdings" charset="2"/>
                <a:buChar char="Ø"/>
                <a:defRPr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63DE8"/>
                </a:buClr>
                <a:buSzPct val="70000"/>
                <a:buFont typeface="Wingdings" charset="2"/>
                <a:buChar char="Ø"/>
                <a:defRPr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63DE8"/>
                </a:buClr>
                <a:buSzPct val="70000"/>
                <a:buFont typeface="Wingdings" charset="2"/>
                <a:buChar char="Ø"/>
                <a:defRPr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63DE8"/>
                </a:buClr>
                <a:buSzPct val="70000"/>
                <a:buFont typeface="Wingdings" charset="2"/>
                <a:buChar char="Ø"/>
                <a:defRPr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63DE8"/>
                </a:buClr>
                <a:buSzPct val="70000"/>
                <a:buFont typeface="Wingdings" charset="2"/>
                <a:buChar char="Ø"/>
                <a:defRPr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3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132" name="椭圆 11"/>
            <p:cNvSpPr>
              <a:spLocks noChangeArrowheads="1"/>
            </p:cNvSpPr>
            <p:nvPr/>
          </p:nvSpPr>
          <p:spPr bwMode="auto">
            <a:xfrm>
              <a:off x="0" y="-404946"/>
              <a:ext cx="1987623" cy="1987623"/>
            </a:xfrm>
            <a:prstGeom prst="ellipse">
              <a:avLst/>
            </a:prstGeom>
            <a:solidFill>
              <a:srgbClr val="00B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rgbClr val="063DE8"/>
                </a:buClr>
                <a:buSzPct val="125000"/>
                <a:buChar char="•"/>
                <a:defRPr sz="26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63DE8"/>
                </a:buClr>
                <a:buSzPct val="70000"/>
                <a:buFont typeface="Monotype Sorts" charset="2"/>
                <a:buChar char="ä"/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63DE8"/>
                </a:buClr>
                <a:buSzPct val="125000"/>
                <a:buFont typeface="Wingdings" charset="2"/>
                <a:buChar char="§"/>
                <a:defRPr sz="22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63DE8"/>
                </a:buClr>
                <a:buSzPct val="70000"/>
                <a:buFont typeface="Wingdings" charset="2"/>
                <a:buChar char="v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63DE8"/>
                </a:buClr>
                <a:buSzPct val="70000"/>
                <a:buFont typeface="Wingdings" charset="2"/>
                <a:buChar char="Ø"/>
                <a:defRPr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63DE8"/>
                </a:buClr>
                <a:buSzPct val="70000"/>
                <a:buFont typeface="Wingdings" charset="2"/>
                <a:buChar char="Ø"/>
                <a:defRPr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63DE8"/>
                </a:buClr>
                <a:buSzPct val="70000"/>
                <a:buFont typeface="Wingdings" charset="2"/>
                <a:buChar char="Ø"/>
                <a:defRPr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63DE8"/>
                </a:buClr>
                <a:buSzPct val="70000"/>
                <a:buFont typeface="Wingdings" charset="2"/>
                <a:buChar char="Ø"/>
                <a:defRPr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63DE8"/>
                </a:buClr>
                <a:buSzPct val="70000"/>
                <a:buFont typeface="Wingdings" charset="2"/>
                <a:buChar char="Ø"/>
                <a:defRPr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3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133" name="椭圆 13"/>
            <p:cNvSpPr>
              <a:spLocks noChangeArrowheads="1"/>
            </p:cNvSpPr>
            <p:nvPr/>
          </p:nvSpPr>
          <p:spPr bwMode="auto">
            <a:xfrm>
              <a:off x="137272" y="-404946"/>
              <a:ext cx="1713078" cy="1713078"/>
            </a:xfrm>
            <a:prstGeom prst="ellipse">
              <a:avLst/>
            </a:prstGeom>
            <a:solidFill>
              <a:srgbClr val="0080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rgbClr val="063DE8"/>
                </a:buClr>
                <a:buSzPct val="125000"/>
                <a:buChar char="•"/>
                <a:defRPr sz="26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63DE8"/>
                </a:buClr>
                <a:buSzPct val="70000"/>
                <a:buFont typeface="Monotype Sorts" charset="2"/>
                <a:buChar char="ä"/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63DE8"/>
                </a:buClr>
                <a:buSzPct val="125000"/>
                <a:buFont typeface="Wingdings" charset="2"/>
                <a:buChar char="§"/>
                <a:defRPr sz="22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63DE8"/>
                </a:buClr>
                <a:buSzPct val="70000"/>
                <a:buFont typeface="Wingdings" charset="2"/>
                <a:buChar char="v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63DE8"/>
                </a:buClr>
                <a:buSzPct val="70000"/>
                <a:buFont typeface="Wingdings" charset="2"/>
                <a:buChar char="Ø"/>
                <a:defRPr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63DE8"/>
                </a:buClr>
                <a:buSzPct val="70000"/>
                <a:buFont typeface="Wingdings" charset="2"/>
                <a:buChar char="Ø"/>
                <a:defRPr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63DE8"/>
                </a:buClr>
                <a:buSzPct val="70000"/>
                <a:buFont typeface="Wingdings" charset="2"/>
                <a:buChar char="Ø"/>
                <a:defRPr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63DE8"/>
                </a:buClr>
                <a:buSzPct val="70000"/>
                <a:buFont typeface="Wingdings" charset="2"/>
                <a:buChar char="Ø"/>
                <a:defRPr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63DE8"/>
                </a:buClr>
                <a:buSzPct val="70000"/>
                <a:buFont typeface="Wingdings" charset="2"/>
                <a:buChar char="Ø"/>
                <a:defRPr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300">
                <a:solidFill>
                  <a:srgbClr val="FFFFFF"/>
                </a:solidFill>
                <a:latin typeface="Arial" charset="0"/>
              </a:endParaRPr>
            </a:p>
          </p:txBody>
        </p:sp>
      </p:grpSp>
      <p:sp>
        <p:nvSpPr>
          <p:cNvPr id="5124" name="矩形 15"/>
          <p:cNvSpPr>
            <a:spLocks noChangeArrowheads="1"/>
          </p:cNvSpPr>
          <p:nvPr/>
        </p:nvSpPr>
        <p:spPr bwMode="auto">
          <a:xfrm>
            <a:off x="0" y="906463"/>
            <a:ext cx="914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63DE8"/>
              </a:buClr>
              <a:buSzPct val="125000"/>
              <a:buChar char="•"/>
              <a:defRPr sz="26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rgbClr val="063DE8"/>
              </a:buClr>
              <a:buSzPct val="70000"/>
              <a:buFont typeface="Monotype Sorts" charset="2"/>
              <a:buChar char="ä"/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rgbClr val="063DE8"/>
              </a:buClr>
              <a:buSzPct val="125000"/>
              <a:buFont typeface="Wingdings" charset="2"/>
              <a:buChar char="§"/>
              <a:defRPr sz="22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rgbClr val="063DE8"/>
              </a:buClr>
              <a:buSzPct val="70000"/>
              <a:buFont typeface="Wingdings" charset="2"/>
              <a:buChar char="v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 b="1" dirty="0">
                <a:solidFill>
                  <a:schemeClr val="bg1"/>
                </a:solidFill>
                <a:latin typeface="微软雅黑" charset="-122"/>
                <a:ea typeface="微软雅黑" charset="-122"/>
                <a:sym typeface="微软雅黑" charset="-122"/>
              </a:rPr>
              <a:t>编译原理研讨课：</a:t>
            </a:r>
            <a:r>
              <a:rPr lang="en-US" altLang="zh-CN" sz="4000" b="1" dirty="0">
                <a:solidFill>
                  <a:schemeClr val="bg1"/>
                </a:solidFill>
                <a:latin typeface="微软雅黑" charset="-122"/>
                <a:ea typeface="微软雅黑" charset="-122"/>
                <a:sym typeface="微软雅黑" charset="-122"/>
              </a:rPr>
              <a:t>PR003</a:t>
            </a:r>
            <a:endParaRPr lang="zh-CN" altLang="en-US" sz="4000" b="1" dirty="0">
              <a:solidFill>
                <a:schemeClr val="bg1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5125" name="矩形 18"/>
          <p:cNvSpPr>
            <a:spLocks noChangeArrowheads="1"/>
          </p:cNvSpPr>
          <p:nvPr/>
        </p:nvSpPr>
        <p:spPr bwMode="auto">
          <a:xfrm>
            <a:off x="26056" y="4785749"/>
            <a:ext cx="9144000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63DE8"/>
              </a:buClr>
              <a:buSzPct val="125000"/>
              <a:buChar char="•"/>
              <a:defRPr sz="26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rgbClr val="063DE8"/>
              </a:buClr>
              <a:buSzPct val="70000"/>
              <a:buFont typeface="Monotype Sorts" charset="2"/>
              <a:buChar char="ä"/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rgbClr val="063DE8"/>
              </a:buClr>
              <a:buSzPct val="125000"/>
              <a:buFont typeface="Wingdings" charset="2"/>
              <a:buChar char="§"/>
              <a:defRPr sz="22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rgbClr val="063DE8"/>
              </a:buClr>
              <a:buSzPct val="70000"/>
              <a:buFont typeface="Wingdings" charset="2"/>
              <a:buChar char="v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chemeClr val="bg1"/>
                </a:solidFill>
                <a:latin typeface="仿宋" charset="-122"/>
                <a:ea typeface="仿宋" charset="-122"/>
              </a:rPr>
              <a:t>崔慧敏</a:t>
            </a:r>
            <a:endParaRPr lang="en-US" altLang="zh-CN" sz="2800" dirty="0">
              <a:solidFill>
                <a:schemeClr val="bg1"/>
              </a:solidFill>
              <a:latin typeface="仿宋" charset="-122"/>
              <a:ea typeface="仿宋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chemeClr val="bg1"/>
                </a:solidFill>
                <a:latin typeface="仿宋" charset="-122"/>
                <a:ea typeface="仿宋" charset="-122"/>
              </a:rPr>
              <a:t>cuihm@ict.ac.cn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u="sng" dirty="0">
                <a:solidFill>
                  <a:srgbClr val="00FF00"/>
                </a:solidFill>
                <a:latin typeface="Arial" charset="0"/>
                <a:hlinkClick r:id="rId2"/>
              </a:rPr>
              <a:t>http://www.carch.ac.cn/~huimin/main.html</a:t>
            </a:r>
            <a:endParaRPr lang="en-US" altLang="zh-CN" sz="2400" u="sng" dirty="0">
              <a:solidFill>
                <a:srgbClr val="00FF00"/>
              </a:solidFill>
              <a:latin typeface="Arial" charset="0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u="sng" dirty="0">
                <a:solidFill>
                  <a:srgbClr val="00FF00"/>
                </a:solidFill>
                <a:latin typeface="Arial" charset="0"/>
              </a:rPr>
              <a:t>助教：赵家程 </a:t>
            </a:r>
            <a:r>
              <a:rPr lang="en-US" altLang="zh-CN" sz="2400" u="sng" dirty="0">
                <a:solidFill>
                  <a:srgbClr val="00FF00"/>
                </a:solidFill>
                <a:latin typeface="Arial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zhaojiacheng@ict.ac.cn</a:t>
            </a:r>
            <a:endParaRPr lang="en-US" altLang="zh-CN" sz="2400" u="sng" dirty="0">
              <a:solidFill>
                <a:srgbClr val="00FF00"/>
              </a:solidFill>
              <a:latin typeface="Arial" charset="0"/>
            </a:endParaRPr>
          </a:p>
          <a:p>
            <a:pPr algn="ctr">
              <a:spcBef>
                <a:spcPct val="0"/>
              </a:spcBef>
              <a:buClrTx/>
              <a:buSzTx/>
              <a:buNone/>
            </a:pPr>
            <a:r>
              <a:rPr lang="zh-CN" altLang="en-US" sz="2400" u="sng" dirty="0">
                <a:solidFill>
                  <a:srgbClr val="00FF00"/>
                </a:solidFill>
                <a:latin typeface="Arial" charset="0"/>
              </a:rPr>
              <a:t>高猛 </a:t>
            </a:r>
            <a:r>
              <a:rPr lang="en-US" altLang="zh-CN" sz="2400" u="sng" dirty="0">
                <a:solidFill>
                  <a:srgbClr val="00FF00"/>
                </a:solidFill>
                <a:latin typeface="Arial" charset="0"/>
              </a:rPr>
              <a:t>gaomeng@ict.ac.cn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 u="sng" dirty="0">
              <a:solidFill>
                <a:srgbClr val="00FF00"/>
              </a:solidFill>
              <a:latin typeface="Arial" charset="0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 u="sng" dirty="0">
              <a:solidFill>
                <a:srgbClr val="00FF00"/>
              </a:solidFill>
              <a:latin typeface="Arial" charset="0"/>
            </a:endParaRPr>
          </a:p>
        </p:txBody>
      </p:sp>
      <p:sp>
        <p:nvSpPr>
          <p:cNvPr id="5126" name="矩形 20"/>
          <p:cNvSpPr>
            <a:spLocks noChangeArrowheads="1"/>
          </p:cNvSpPr>
          <p:nvPr/>
        </p:nvSpPr>
        <p:spPr bwMode="auto">
          <a:xfrm>
            <a:off x="0" y="2228850"/>
            <a:ext cx="144463" cy="2400300"/>
          </a:xfrm>
          <a:prstGeom prst="rect">
            <a:avLst/>
          </a:prstGeom>
          <a:solidFill>
            <a:srgbClr val="8ABC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063DE8"/>
              </a:buClr>
              <a:buSzPct val="125000"/>
              <a:buChar char="•"/>
              <a:defRPr sz="26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rgbClr val="063DE8"/>
              </a:buClr>
              <a:buSzPct val="70000"/>
              <a:buFont typeface="Monotype Sorts" charset="2"/>
              <a:buChar char="ä"/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rgbClr val="063DE8"/>
              </a:buClr>
              <a:buSzPct val="125000"/>
              <a:buFont typeface="Wingdings" charset="2"/>
              <a:buChar char="§"/>
              <a:defRPr sz="22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rgbClr val="063DE8"/>
              </a:buClr>
              <a:buSzPct val="70000"/>
              <a:buFont typeface="Wingdings" charset="2"/>
              <a:buChar char="v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30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5127" name="矩形 24"/>
          <p:cNvSpPr>
            <a:spLocks noChangeArrowheads="1"/>
          </p:cNvSpPr>
          <p:nvPr/>
        </p:nvSpPr>
        <p:spPr bwMode="auto">
          <a:xfrm>
            <a:off x="139700" y="2228850"/>
            <a:ext cx="144463" cy="2400300"/>
          </a:xfrm>
          <a:prstGeom prst="rect">
            <a:avLst/>
          </a:prstGeom>
          <a:solidFill>
            <a:srgbClr val="0051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063DE8"/>
              </a:buClr>
              <a:buSzPct val="125000"/>
              <a:buChar char="•"/>
              <a:defRPr sz="26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rgbClr val="063DE8"/>
              </a:buClr>
              <a:buSzPct val="70000"/>
              <a:buFont typeface="Monotype Sorts" charset="2"/>
              <a:buChar char="ä"/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rgbClr val="063DE8"/>
              </a:buClr>
              <a:buSzPct val="125000"/>
              <a:buFont typeface="Wingdings" charset="2"/>
              <a:buChar char="§"/>
              <a:defRPr sz="22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rgbClr val="063DE8"/>
              </a:buClr>
              <a:buSzPct val="70000"/>
              <a:buFont typeface="Wingdings" charset="2"/>
              <a:buChar char="v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30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5128" name="矩形 25"/>
          <p:cNvSpPr>
            <a:spLocks noChangeArrowheads="1"/>
          </p:cNvSpPr>
          <p:nvPr/>
        </p:nvSpPr>
        <p:spPr bwMode="auto">
          <a:xfrm>
            <a:off x="8870950" y="2228850"/>
            <a:ext cx="144463" cy="2400300"/>
          </a:xfrm>
          <a:prstGeom prst="rect">
            <a:avLst/>
          </a:prstGeom>
          <a:solidFill>
            <a:srgbClr val="0051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063DE8"/>
              </a:buClr>
              <a:buSzPct val="125000"/>
              <a:buChar char="•"/>
              <a:defRPr sz="26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rgbClr val="063DE8"/>
              </a:buClr>
              <a:buSzPct val="70000"/>
              <a:buFont typeface="Monotype Sorts" charset="2"/>
              <a:buChar char="ä"/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rgbClr val="063DE8"/>
              </a:buClr>
              <a:buSzPct val="125000"/>
              <a:buFont typeface="Wingdings" charset="2"/>
              <a:buChar char="§"/>
              <a:defRPr sz="22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rgbClr val="063DE8"/>
              </a:buClr>
              <a:buSzPct val="70000"/>
              <a:buFont typeface="Wingdings" charset="2"/>
              <a:buChar char="v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30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5129" name="矩形 26"/>
          <p:cNvSpPr>
            <a:spLocks noChangeArrowheads="1"/>
          </p:cNvSpPr>
          <p:nvPr/>
        </p:nvSpPr>
        <p:spPr bwMode="auto">
          <a:xfrm>
            <a:off x="9012238" y="2228850"/>
            <a:ext cx="144462" cy="2400300"/>
          </a:xfrm>
          <a:prstGeom prst="rect">
            <a:avLst/>
          </a:prstGeom>
          <a:solidFill>
            <a:srgbClr val="8ABC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063DE8"/>
              </a:buClr>
              <a:buSzPct val="125000"/>
              <a:buChar char="•"/>
              <a:defRPr sz="26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rgbClr val="063DE8"/>
              </a:buClr>
              <a:buSzPct val="70000"/>
              <a:buFont typeface="Monotype Sorts" charset="2"/>
              <a:buChar char="ä"/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rgbClr val="063DE8"/>
              </a:buClr>
              <a:buSzPct val="125000"/>
              <a:buFont typeface="Wingdings" charset="2"/>
              <a:buChar char="§"/>
              <a:defRPr sz="22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rgbClr val="063DE8"/>
              </a:buClr>
              <a:buSzPct val="70000"/>
              <a:buFont typeface="Wingdings" charset="2"/>
              <a:buChar char="v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30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5130" name="图片 249"/>
          <p:cNvPicPr preferRelativeResize="0"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25" y="1989138"/>
            <a:ext cx="1971675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4C7744-4784-426D-9D62-235CFB257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896000-073E-4D4B-A1CF-1A0D7DF9A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语言扩展</a:t>
            </a:r>
            <a:r>
              <a:rPr lang="en-US" altLang="zh-CN" dirty="0"/>
              <a:t>Element Wise</a:t>
            </a:r>
            <a:r>
              <a:rPr lang="zh-CN" altLang="en-US" dirty="0"/>
              <a:t>操作</a:t>
            </a:r>
            <a:endParaRPr lang="en-US" altLang="zh-CN" dirty="0"/>
          </a:p>
          <a:p>
            <a:r>
              <a:rPr lang="en-US" altLang="zh-CN" dirty="0"/>
              <a:t>PR003</a:t>
            </a:r>
            <a:r>
              <a:rPr lang="zh-CN" altLang="en-US" dirty="0"/>
              <a:t>要求</a:t>
            </a:r>
            <a:endParaRPr lang="en-US" altLang="zh-CN" dirty="0"/>
          </a:p>
          <a:p>
            <a:r>
              <a:rPr lang="en-US" altLang="zh-CN" dirty="0">
                <a:solidFill>
                  <a:srgbClr val="FFC000"/>
                </a:solidFill>
              </a:rPr>
              <a:t>PR003</a:t>
            </a:r>
            <a:r>
              <a:rPr lang="zh-CN" altLang="en-US" dirty="0">
                <a:solidFill>
                  <a:srgbClr val="FFC000"/>
                </a:solidFill>
              </a:rPr>
              <a:t>实现提示</a:t>
            </a:r>
          </a:p>
        </p:txBody>
      </p:sp>
    </p:spTree>
    <p:extLst>
      <p:ext uri="{BB962C8B-B14F-4D97-AF65-F5344CB8AC3E}">
        <p14:creationId xmlns:p14="http://schemas.microsoft.com/office/powerpoint/2010/main" val="3111796739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D1535-8F92-2645-A268-C67EC0C14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代码生成流程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CAFE9-3B14-2B4E-AE50-9D72701C5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676400"/>
            <a:ext cx="7543800" cy="4848944"/>
          </a:xfrm>
        </p:spPr>
        <p:txBody>
          <a:bodyPr/>
          <a:lstStyle/>
          <a:p>
            <a:r>
              <a:rPr lang="en-US" altLang="zh-Hans" dirty="0"/>
              <a:t>Clang</a:t>
            </a:r>
            <a:r>
              <a:rPr lang="zh-Hans" altLang="en-US" dirty="0"/>
              <a:t>：</a:t>
            </a:r>
            <a:r>
              <a:rPr lang="en-US" altLang="zh-Hans" dirty="0"/>
              <a:t>clang 1.c</a:t>
            </a:r>
          </a:p>
          <a:p>
            <a:pPr lvl="1"/>
            <a:r>
              <a:rPr lang="zh-Hans" altLang="en-US" dirty="0">
                <a:solidFill>
                  <a:srgbClr val="FF0000"/>
                </a:solidFill>
              </a:rPr>
              <a:t>前端：</a:t>
            </a:r>
            <a:r>
              <a:rPr lang="en-US" altLang="zh-Hans" dirty="0" err="1">
                <a:solidFill>
                  <a:srgbClr val="FF0000"/>
                </a:solidFill>
              </a:rPr>
              <a:t>libclang</a:t>
            </a:r>
            <a:r>
              <a:rPr lang="zh-Hans" altLang="en-US" dirty="0">
                <a:solidFill>
                  <a:srgbClr val="FF0000"/>
                </a:solidFill>
              </a:rPr>
              <a:t> </a:t>
            </a:r>
            <a:r>
              <a:rPr lang="en-US" altLang="zh-Hans" dirty="0">
                <a:solidFill>
                  <a:srgbClr val="FF0000"/>
                </a:solidFill>
              </a:rPr>
              <a:t>(1.c</a:t>
            </a:r>
            <a:r>
              <a:rPr lang="zh-Hans" altLang="en-US" dirty="0">
                <a:solidFill>
                  <a:srgbClr val="FF0000"/>
                </a:solidFill>
              </a:rPr>
              <a:t> </a:t>
            </a:r>
            <a:r>
              <a:rPr lang="en-US" altLang="zh-Hans" dirty="0">
                <a:solidFill>
                  <a:srgbClr val="FF0000"/>
                </a:solidFill>
              </a:rPr>
              <a:t>-&gt;</a:t>
            </a:r>
            <a:r>
              <a:rPr lang="zh-Hans" altLang="en-US" dirty="0">
                <a:solidFill>
                  <a:srgbClr val="FF0000"/>
                </a:solidFill>
              </a:rPr>
              <a:t> </a:t>
            </a:r>
            <a:r>
              <a:rPr lang="en-US" altLang="zh-Hans" dirty="0">
                <a:solidFill>
                  <a:srgbClr val="FF0000"/>
                </a:solidFill>
              </a:rPr>
              <a:t>1.s</a:t>
            </a:r>
            <a:r>
              <a:rPr lang="zh-Hans" altLang="en-US" dirty="0">
                <a:solidFill>
                  <a:srgbClr val="FF0000"/>
                </a:solidFill>
              </a:rPr>
              <a:t> </a:t>
            </a:r>
            <a:r>
              <a:rPr lang="en-US" altLang="zh-Hans" dirty="0">
                <a:solidFill>
                  <a:srgbClr val="FF0000"/>
                </a:solidFill>
              </a:rPr>
              <a:t>(In</a:t>
            </a:r>
            <a:r>
              <a:rPr lang="zh-Hans" altLang="en-US" dirty="0">
                <a:solidFill>
                  <a:srgbClr val="FF0000"/>
                </a:solidFill>
              </a:rPr>
              <a:t> </a:t>
            </a:r>
            <a:r>
              <a:rPr lang="en-US" altLang="zh-Hans" dirty="0">
                <a:solidFill>
                  <a:srgbClr val="FF0000"/>
                </a:solidFill>
              </a:rPr>
              <a:t>LLVM</a:t>
            </a:r>
            <a:r>
              <a:rPr lang="zh-Hans" altLang="en-US" dirty="0">
                <a:solidFill>
                  <a:srgbClr val="FF0000"/>
                </a:solidFill>
              </a:rPr>
              <a:t> </a:t>
            </a:r>
            <a:r>
              <a:rPr lang="en-US" altLang="zh-Hans" dirty="0">
                <a:solidFill>
                  <a:srgbClr val="FF0000"/>
                </a:solidFill>
              </a:rPr>
              <a:t>IR</a:t>
            </a:r>
            <a:r>
              <a:rPr lang="zh-Hans" altLang="en-US" dirty="0">
                <a:solidFill>
                  <a:srgbClr val="FF0000"/>
                </a:solidFill>
              </a:rPr>
              <a:t> </a:t>
            </a:r>
            <a:r>
              <a:rPr lang="en-US" altLang="zh-Hans" dirty="0">
                <a:solidFill>
                  <a:srgbClr val="FF0000"/>
                </a:solidFill>
              </a:rPr>
              <a:t>format))</a:t>
            </a:r>
          </a:p>
          <a:p>
            <a:pPr lvl="1"/>
            <a:r>
              <a:rPr lang="zh-Hans" altLang="en-US" dirty="0"/>
              <a:t>优化：</a:t>
            </a:r>
            <a:r>
              <a:rPr lang="en-US" altLang="zh-Hans" dirty="0"/>
              <a:t>opt</a:t>
            </a:r>
            <a:r>
              <a:rPr lang="zh-Hans" altLang="en-US" dirty="0"/>
              <a:t> </a:t>
            </a:r>
            <a:r>
              <a:rPr lang="en-US" altLang="zh-Hans" dirty="0"/>
              <a:t>(1.s</a:t>
            </a:r>
            <a:r>
              <a:rPr lang="zh-Hans" altLang="en-US" dirty="0"/>
              <a:t> </a:t>
            </a:r>
            <a:r>
              <a:rPr lang="en-US" altLang="zh-Hans" dirty="0"/>
              <a:t>-&gt;</a:t>
            </a:r>
            <a:r>
              <a:rPr lang="zh-Hans" altLang="en-US" dirty="0"/>
              <a:t> </a:t>
            </a:r>
            <a:r>
              <a:rPr lang="en-US" altLang="zh-Hans" dirty="0"/>
              <a:t>1.ll</a:t>
            </a:r>
            <a:r>
              <a:rPr lang="zh-Hans" altLang="en-US" dirty="0"/>
              <a:t> </a:t>
            </a:r>
            <a:r>
              <a:rPr lang="en-US" altLang="zh-Hans" dirty="0"/>
              <a:t>)</a:t>
            </a:r>
          </a:p>
          <a:p>
            <a:pPr lvl="1"/>
            <a:r>
              <a:rPr lang="zh-Hans" altLang="en-US" dirty="0"/>
              <a:t>代码生成： </a:t>
            </a:r>
            <a:r>
              <a:rPr lang="en-US" altLang="zh-Hans" dirty="0" err="1"/>
              <a:t>llc</a:t>
            </a:r>
            <a:r>
              <a:rPr lang="en-US" altLang="zh-Hans" dirty="0"/>
              <a:t> (1.ll -&gt; 1.s (In machine assembly))</a:t>
            </a:r>
          </a:p>
          <a:p>
            <a:pPr lvl="1"/>
            <a:r>
              <a:rPr lang="zh-Hans" altLang="en-US" dirty="0"/>
              <a:t>汇编器：</a:t>
            </a:r>
            <a:r>
              <a:rPr lang="en-US" altLang="zh-Hans" dirty="0"/>
              <a:t>as (1.s -&gt; 1.o)</a:t>
            </a:r>
          </a:p>
          <a:p>
            <a:pPr lvl="1"/>
            <a:r>
              <a:rPr lang="zh-Hans" altLang="en-US" dirty="0"/>
              <a:t>链接器：</a:t>
            </a:r>
            <a:r>
              <a:rPr lang="en-US" altLang="zh-Hans" dirty="0" err="1"/>
              <a:t>ld</a:t>
            </a:r>
            <a:r>
              <a:rPr lang="en-US" altLang="zh-Hans" dirty="0"/>
              <a:t> (or </a:t>
            </a:r>
            <a:r>
              <a:rPr lang="en-US" altLang="zh-Hans" dirty="0" err="1"/>
              <a:t>lld</a:t>
            </a:r>
            <a:r>
              <a:rPr lang="en-US" altLang="zh-Hans" dirty="0"/>
              <a:t>) (1.o -&gt; </a:t>
            </a:r>
            <a:r>
              <a:rPr lang="en-US" altLang="zh-Hans" dirty="0" err="1"/>
              <a:t>a.out</a:t>
            </a:r>
            <a:r>
              <a:rPr lang="en-US" altLang="zh-Hans" dirty="0"/>
              <a:t>)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955593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Clang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9712" y="1484784"/>
            <a:ext cx="5454338" cy="4495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44208" y="6381328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2-Hal-Finkel-LLVM-2017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93522171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FF24-21AD-244D-A9D4-5108683D5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代码生成流程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1CF38-0832-F14F-9CCC-50DAB6A6D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ans" dirty="0"/>
              <a:t>Clang</a:t>
            </a:r>
            <a:r>
              <a:rPr lang="zh-Hans" altLang="en-US" dirty="0"/>
              <a:t>：</a:t>
            </a:r>
            <a:r>
              <a:rPr lang="en-US" altLang="zh-Hans" dirty="0"/>
              <a:t>clang 1.c</a:t>
            </a:r>
          </a:p>
          <a:p>
            <a:pPr lvl="1"/>
            <a:r>
              <a:rPr lang="zh-Hans" altLang="en-US" dirty="0">
                <a:solidFill>
                  <a:srgbClr val="FF0000"/>
                </a:solidFill>
              </a:rPr>
              <a:t>前端：</a:t>
            </a:r>
            <a:r>
              <a:rPr lang="en-US" altLang="zh-Hans" dirty="0" err="1">
                <a:solidFill>
                  <a:srgbClr val="FF0000"/>
                </a:solidFill>
              </a:rPr>
              <a:t>libclang</a:t>
            </a:r>
            <a:r>
              <a:rPr lang="zh-Hans" altLang="en-US" dirty="0">
                <a:solidFill>
                  <a:srgbClr val="FF0000"/>
                </a:solidFill>
              </a:rPr>
              <a:t> </a:t>
            </a:r>
            <a:r>
              <a:rPr lang="en-US" altLang="zh-Hans" dirty="0">
                <a:solidFill>
                  <a:srgbClr val="FF0000"/>
                </a:solidFill>
              </a:rPr>
              <a:t>(1.c</a:t>
            </a:r>
            <a:r>
              <a:rPr lang="zh-Hans" altLang="en-US" dirty="0">
                <a:solidFill>
                  <a:srgbClr val="FF0000"/>
                </a:solidFill>
              </a:rPr>
              <a:t> </a:t>
            </a:r>
            <a:r>
              <a:rPr lang="en-US" altLang="zh-Hans" dirty="0">
                <a:solidFill>
                  <a:srgbClr val="FF0000"/>
                </a:solidFill>
              </a:rPr>
              <a:t>-&gt;</a:t>
            </a:r>
            <a:r>
              <a:rPr lang="zh-Hans" altLang="en-US" dirty="0">
                <a:solidFill>
                  <a:srgbClr val="FF0000"/>
                </a:solidFill>
              </a:rPr>
              <a:t> </a:t>
            </a:r>
            <a:r>
              <a:rPr lang="en-US" altLang="zh-Hans" dirty="0">
                <a:solidFill>
                  <a:srgbClr val="FF0000"/>
                </a:solidFill>
              </a:rPr>
              <a:t>1.s</a:t>
            </a:r>
            <a:r>
              <a:rPr lang="zh-Hans" altLang="en-US" dirty="0">
                <a:solidFill>
                  <a:srgbClr val="FF0000"/>
                </a:solidFill>
              </a:rPr>
              <a:t> </a:t>
            </a:r>
            <a:r>
              <a:rPr lang="en-US" altLang="zh-Hans" dirty="0">
                <a:solidFill>
                  <a:srgbClr val="FF0000"/>
                </a:solidFill>
              </a:rPr>
              <a:t>(In</a:t>
            </a:r>
            <a:r>
              <a:rPr lang="zh-Hans" altLang="en-US" dirty="0">
                <a:solidFill>
                  <a:srgbClr val="FF0000"/>
                </a:solidFill>
              </a:rPr>
              <a:t> </a:t>
            </a:r>
            <a:r>
              <a:rPr lang="en-US" altLang="zh-Hans" dirty="0">
                <a:solidFill>
                  <a:srgbClr val="FF0000"/>
                </a:solidFill>
              </a:rPr>
              <a:t>LLVM</a:t>
            </a:r>
            <a:r>
              <a:rPr lang="zh-Hans" altLang="en-US" dirty="0">
                <a:solidFill>
                  <a:srgbClr val="FF0000"/>
                </a:solidFill>
              </a:rPr>
              <a:t> </a:t>
            </a:r>
            <a:r>
              <a:rPr lang="en-US" altLang="zh-Hans" dirty="0">
                <a:solidFill>
                  <a:srgbClr val="FF0000"/>
                </a:solidFill>
              </a:rPr>
              <a:t>IR</a:t>
            </a:r>
            <a:r>
              <a:rPr lang="zh-Hans" altLang="en-US" dirty="0">
                <a:solidFill>
                  <a:srgbClr val="FF0000"/>
                </a:solidFill>
              </a:rPr>
              <a:t> </a:t>
            </a:r>
            <a:r>
              <a:rPr lang="en-US" altLang="zh-Hans" dirty="0">
                <a:solidFill>
                  <a:srgbClr val="FF0000"/>
                </a:solidFill>
              </a:rPr>
              <a:t>format))</a:t>
            </a:r>
          </a:p>
          <a:p>
            <a:pPr lvl="2"/>
            <a:r>
              <a:rPr lang="zh-CN" altLang="en-US" dirty="0"/>
              <a:t>首先构建</a:t>
            </a:r>
            <a:r>
              <a:rPr lang="en-US" altLang="zh-CN" dirty="0"/>
              <a:t>AST</a:t>
            </a:r>
          </a:p>
          <a:p>
            <a:pPr lvl="2"/>
            <a:r>
              <a:rPr lang="zh-CN" altLang="en-US" dirty="0"/>
              <a:t>然后由</a:t>
            </a:r>
            <a:r>
              <a:rPr lang="en-US" altLang="zh-CN" dirty="0"/>
              <a:t>AST</a:t>
            </a:r>
            <a:r>
              <a:rPr lang="zh-CN" altLang="en-US" dirty="0"/>
              <a:t>生成</a:t>
            </a:r>
            <a:r>
              <a:rPr lang="en-US" altLang="zh-CN" dirty="0"/>
              <a:t>LLVM</a:t>
            </a:r>
            <a:r>
              <a:rPr lang="zh-Hans" altLang="en-US" dirty="0"/>
              <a:t> </a:t>
            </a:r>
            <a:r>
              <a:rPr lang="en-US" altLang="zh-Hans" dirty="0"/>
              <a:t>IR</a:t>
            </a:r>
          </a:p>
          <a:p>
            <a:pPr lvl="3"/>
            <a:r>
              <a:rPr lang="en-US" dirty="0"/>
              <a:t>“</a:t>
            </a:r>
            <a:r>
              <a:rPr lang="pt-BR" dirty="0"/>
              <a:t>clang -S -emit-llvm example.c</a:t>
            </a:r>
            <a:r>
              <a:rPr lang="en-US" dirty="0"/>
              <a:t>”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608709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736F3-AD9E-C448-A0E2-D1504C391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LLVM</a:t>
            </a:r>
            <a:r>
              <a:rPr lang="zh-Hans" altLang="en-US" dirty="0"/>
              <a:t> </a:t>
            </a:r>
            <a:r>
              <a:rPr lang="en-US" altLang="zh-Hans" dirty="0"/>
              <a:t>IR</a:t>
            </a:r>
            <a:r>
              <a:rPr lang="zh-Hans" altLang="en-US" dirty="0"/>
              <a:t>： 源代码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39C5465-C7E9-6949-B91E-3588335BA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664" y="2132856"/>
            <a:ext cx="55499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69901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29539-04D8-A44D-ADFB-A2DA7B302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LLV</a:t>
            </a:r>
            <a:r>
              <a:rPr lang="en-US" altLang="zh-Hans" dirty="0"/>
              <a:t>M</a:t>
            </a:r>
            <a:r>
              <a:rPr lang="zh-Hans" altLang="en-US" dirty="0"/>
              <a:t> </a:t>
            </a:r>
            <a:r>
              <a:rPr lang="en-US" altLang="zh-Hans" dirty="0"/>
              <a:t>IR:</a:t>
            </a:r>
            <a:r>
              <a:rPr lang="zh-Hans" altLang="en-US" dirty="0"/>
              <a:t> </a:t>
            </a:r>
            <a:r>
              <a:rPr lang="en-US" altLang="zh-Hans" dirty="0"/>
              <a:t>AST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BCCF13-8DBE-E64A-B37D-E529730EF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6423" y="1676400"/>
            <a:ext cx="3919754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45690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681B2-EAAA-164B-92A1-F52E2DE8B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LLV</a:t>
            </a:r>
            <a:r>
              <a:rPr lang="en-US" altLang="zh-Hans" dirty="0"/>
              <a:t>M</a:t>
            </a:r>
            <a:r>
              <a:rPr lang="zh-Hans" altLang="en-US" dirty="0"/>
              <a:t> </a:t>
            </a:r>
            <a:r>
              <a:rPr lang="en-US" altLang="zh-Hans" dirty="0"/>
              <a:t>IR:</a:t>
            </a:r>
            <a:r>
              <a:rPr lang="zh-Hans" altLang="en-US" dirty="0"/>
              <a:t> </a:t>
            </a:r>
            <a:r>
              <a:rPr lang="en-US" altLang="zh-Hans" dirty="0"/>
              <a:t>AST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CFF4D-8F35-A24F-8AC1-7090EF0B4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4D557E-1D61-E44C-9AFA-F3F830337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26" y="0"/>
            <a:ext cx="89859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87590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8750D-398E-6F45-BD77-2A9C776E6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LLVM</a:t>
            </a:r>
            <a:r>
              <a:rPr lang="zh-Hans" altLang="en-US" dirty="0"/>
              <a:t> </a:t>
            </a:r>
            <a:r>
              <a:rPr lang="en-US" altLang="zh-Hans" dirty="0"/>
              <a:t>IR</a:t>
            </a:r>
            <a:r>
              <a:rPr lang="zh-Hans" altLang="en-US" dirty="0"/>
              <a:t> 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CAE56-224E-0548-96D3-6E41E2113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D31EF0-39BC-074D-9655-5084F5695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0716"/>
            <a:ext cx="9144000" cy="12312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3ED4DC-9966-BF4F-8479-10B2C8297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05538"/>
            <a:ext cx="9144000" cy="282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021566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C0C90-2BCE-AA46-AB7E-5FA4F1A72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81BEC-20A9-164A-ABF6-CD0369551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D64A0-ED06-1B48-90DF-3B1079EA4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80"/>
            <a:ext cx="9144000" cy="546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843796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10CE40-4D5F-4468-946A-6DA1F1003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Clang AST -&gt; LLVM IR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2154BF-2F5B-4C98-88B2-2BCBA774C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EBD936A-57F7-4D1E-B7F0-870347D5D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666047"/>
            <a:ext cx="5976664" cy="4131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823F205-286D-4FC4-B3BF-F2A2B2A76C8E}"/>
              </a:ext>
            </a:extLst>
          </p:cNvPr>
          <p:cNvSpPr txBox="1"/>
          <p:nvPr/>
        </p:nvSpPr>
        <p:spPr>
          <a:xfrm>
            <a:off x="6804248" y="1641794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 Source Code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E8BD7E0-820D-4E74-AE5D-F27EC5C09668}"/>
              </a:ext>
            </a:extLst>
          </p:cNvPr>
          <p:cNvSpPr txBox="1"/>
          <p:nvPr/>
        </p:nvSpPr>
        <p:spPr>
          <a:xfrm>
            <a:off x="6744816" y="3065075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Clang AST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616FD72-7BEE-4192-B1F8-8418D0946B4F}"/>
              </a:ext>
            </a:extLst>
          </p:cNvPr>
          <p:cNvSpPr txBox="1"/>
          <p:nvPr/>
        </p:nvSpPr>
        <p:spPr>
          <a:xfrm>
            <a:off x="6903799" y="4950767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LLVM IR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1B3B714-9599-4385-A565-785FD5F80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226713"/>
            <a:ext cx="5320258" cy="213839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8C404BB-C840-4DB6-BBC9-51A75B52D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4652735"/>
            <a:ext cx="6588224" cy="64791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33E8BBF-8566-463E-A02A-5AAC3480C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6" y="5585355"/>
            <a:ext cx="9144000" cy="50674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2BF7B26-BC3A-4069-9607-60C7D3E721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84" y="6182553"/>
            <a:ext cx="9144000" cy="44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126309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4C7744-4784-426D-9D62-235CFB257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896000-073E-4D4B-A1CF-1A0D7DF9A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语言扩展</a:t>
            </a:r>
            <a:r>
              <a:rPr lang="en-US" altLang="zh-CN" dirty="0"/>
              <a:t>Element Wise</a:t>
            </a:r>
            <a:r>
              <a:rPr lang="zh-CN" altLang="en-US" dirty="0"/>
              <a:t>操作</a:t>
            </a:r>
            <a:endParaRPr lang="en-US" altLang="zh-CN" dirty="0"/>
          </a:p>
          <a:p>
            <a:r>
              <a:rPr lang="en-US" altLang="zh-CN" dirty="0"/>
              <a:t>PR003</a:t>
            </a:r>
            <a:r>
              <a:rPr lang="zh-CN" altLang="en-US" dirty="0"/>
              <a:t>要求</a:t>
            </a:r>
            <a:endParaRPr lang="en-US" altLang="zh-CN" dirty="0"/>
          </a:p>
          <a:p>
            <a:r>
              <a:rPr lang="en-US" altLang="zh-CN" dirty="0"/>
              <a:t>PR003</a:t>
            </a:r>
            <a:r>
              <a:rPr lang="zh-CN" altLang="en-US" dirty="0"/>
              <a:t>实现提示</a:t>
            </a:r>
          </a:p>
        </p:txBody>
      </p:sp>
    </p:spTree>
    <p:extLst>
      <p:ext uri="{BB962C8B-B14F-4D97-AF65-F5344CB8AC3E}">
        <p14:creationId xmlns:p14="http://schemas.microsoft.com/office/powerpoint/2010/main" val="2964226326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01FAF0-6415-4443-ACA3-5B77C8D84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Clang AST -&gt; LLVM IR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566620-9AEA-4558-AF00-1005E9513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A17316-6C13-4C22-BBAF-EB866A95A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636912"/>
            <a:ext cx="5508104" cy="189665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96C6B92-E5A2-4684-A4D7-AAA70368A0D8}"/>
              </a:ext>
            </a:extLst>
          </p:cNvPr>
          <p:cNvSpPr txBox="1"/>
          <p:nvPr/>
        </p:nvSpPr>
        <p:spPr>
          <a:xfrm>
            <a:off x="6516216" y="1628800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 Source Code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2668789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A3ED63-8102-4DAD-8696-06365AEA0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DC5F08-1095-4358-A6EB-75C43B600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57BEC4-F65E-42E0-8932-AA3CED3BE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45"/>
            <a:ext cx="9144000" cy="660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19802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4EBD6D-D757-4196-8169-0902E961F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Clang AST -&gt; LLVM IR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A79B4A-9B17-4E0E-B29C-A3B4E0B51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83A478F-3246-432C-9F93-CC8C8996A5D6}"/>
              </a:ext>
            </a:extLst>
          </p:cNvPr>
          <p:cNvSpPr txBox="1"/>
          <p:nvPr/>
        </p:nvSpPr>
        <p:spPr>
          <a:xfrm>
            <a:off x="4644008" y="764704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29A7E98-C767-403F-BD09-3CAB6D918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64" y="0"/>
            <a:ext cx="8002871" cy="685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7BF3C47-42BE-4BCF-AE46-2A58009F0151}"/>
              </a:ext>
            </a:extLst>
          </p:cNvPr>
          <p:cNvSpPr txBox="1"/>
          <p:nvPr/>
        </p:nvSpPr>
        <p:spPr>
          <a:xfrm>
            <a:off x="4167436" y="-2115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</a:rPr>
              <a:t>index = 0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E719E9E-6460-43A3-991B-B03D2D09D3C0}"/>
              </a:ext>
            </a:extLst>
          </p:cNvPr>
          <p:cNvSpPr txBox="1"/>
          <p:nvPr/>
        </p:nvSpPr>
        <p:spPr>
          <a:xfrm>
            <a:off x="4110236" y="1038110"/>
            <a:ext cx="1613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</a:rPr>
              <a:t>index &lt; 10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5483D16-7286-4D5F-8D31-F63CACDEBD02}"/>
              </a:ext>
            </a:extLst>
          </p:cNvPr>
          <p:cNvSpPr txBox="1"/>
          <p:nvPr/>
        </p:nvSpPr>
        <p:spPr>
          <a:xfrm>
            <a:off x="4311452" y="551723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</a:rPr>
              <a:t>index = index + 1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844D279-4FEB-4543-BDBF-BE1D8D452BDD}"/>
              </a:ext>
            </a:extLst>
          </p:cNvPr>
          <p:cNvSpPr txBox="1"/>
          <p:nvPr/>
        </p:nvSpPr>
        <p:spPr>
          <a:xfrm>
            <a:off x="5707324" y="253361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</a:rPr>
              <a:t>a[index]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90B963E-CF29-4F2A-8546-9CC84E1279CF}"/>
              </a:ext>
            </a:extLst>
          </p:cNvPr>
          <p:cNvSpPr txBox="1"/>
          <p:nvPr/>
        </p:nvSpPr>
        <p:spPr>
          <a:xfrm>
            <a:off x="5940152" y="332873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</a:rPr>
              <a:t>b[index]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F2EB168-0A61-4C35-BA43-FF6170E93E59}"/>
              </a:ext>
            </a:extLst>
          </p:cNvPr>
          <p:cNvSpPr txBox="1"/>
          <p:nvPr/>
        </p:nvSpPr>
        <p:spPr>
          <a:xfrm>
            <a:off x="4110236" y="351339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</a:rPr>
              <a:t>a[index] + b[index]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322B168-2DD3-400C-88FD-8428B66A7B30}"/>
              </a:ext>
            </a:extLst>
          </p:cNvPr>
          <p:cNvSpPr txBox="1"/>
          <p:nvPr/>
        </p:nvSpPr>
        <p:spPr>
          <a:xfrm>
            <a:off x="4298480" y="4394680"/>
            <a:ext cx="3153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</a:rPr>
              <a:t>c[index] = a[index] + b[index]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428708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9132E5-3807-4D9E-9AE5-881A19674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代码生成流程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35FCFF-E4DC-4081-B9F0-916690A71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2696" y="1676400"/>
            <a:ext cx="3455503" cy="4495800"/>
          </a:xfrm>
        </p:spPr>
        <p:txBody>
          <a:bodyPr/>
          <a:lstStyle/>
          <a:p>
            <a:r>
              <a:rPr lang="en-US" altLang="zh-CN" dirty="0"/>
              <a:t>Clang:</a:t>
            </a:r>
          </a:p>
          <a:p>
            <a:pPr lvl="1"/>
            <a:r>
              <a:rPr lang="en-US" altLang="zh-CN" dirty="0" err="1"/>
              <a:t>CodeGen</a:t>
            </a:r>
            <a:r>
              <a:rPr lang="en-US" altLang="zh-CN" dirty="0"/>
              <a:t>: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LLVM:</a:t>
            </a:r>
          </a:p>
          <a:p>
            <a:pPr lvl="1"/>
            <a:r>
              <a:rPr lang="en-US" altLang="zh-CN" dirty="0" err="1"/>
              <a:t>IRBuilder</a:t>
            </a:r>
            <a:endParaRPr lang="en-US" altLang="zh-CN" dirty="0"/>
          </a:p>
          <a:p>
            <a:pPr lvl="2"/>
            <a:r>
              <a:rPr lang="zh-CN" altLang="en-US" dirty="0"/>
              <a:t>创建</a:t>
            </a:r>
            <a:r>
              <a:rPr lang="en-US" altLang="zh-CN" dirty="0"/>
              <a:t>LLVM IR</a:t>
            </a:r>
            <a:r>
              <a:rPr lang="zh-CN" altLang="en-US" dirty="0"/>
              <a:t>的一系列方法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142D69-4B61-436D-AE33-71EF0E11E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047" y="1304542"/>
            <a:ext cx="2987902" cy="512345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30AF1D7-ECE1-4DB0-9237-8192A9E201FF}"/>
              </a:ext>
            </a:extLst>
          </p:cNvPr>
          <p:cNvSpPr txBox="1"/>
          <p:nvPr/>
        </p:nvSpPr>
        <p:spPr>
          <a:xfrm>
            <a:off x="2397998" y="285293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/>
              <a:t>生成</a:t>
            </a:r>
            <a:r>
              <a:rPr lang="en-US" altLang="zh-CN" sz="1800" dirty="0"/>
              <a:t>LLVM IR</a:t>
            </a:r>
            <a:endParaRPr lang="zh-CN" altLang="en-US" sz="18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39475B2-476D-4E17-BD65-53CC6182656A}"/>
              </a:ext>
            </a:extLst>
          </p:cNvPr>
          <p:cNvSpPr txBox="1"/>
          <p:nvPr/>
        </p:nvSpPr>
        <p:spPr>
          <a:xfrm>
            <a:off x="2339752" y="4535269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/>
              <a:t>词法分析</a:t>
            </a:r>
            <a:r>
              <a:rPr lang="en-US" altLang="zh-CN" sz="1800" dirty="0"/>
              <a:t>+</a:t>
            </a:r>
          </a:p>
          <a:p>
            <a:r>
              <a:rPr lang="zh-CN" altLang="en-US" sz="1800" dirty="0"/>
              <a:t>语法分析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EAD2F77-772A-4FCC-A51B-E20011D8025D}"/>
              </a:ext>
            </a:extLst>
          </p:cNvPr>
          <p:cNvSpPr txBox="1"/>
          <p:nvPr/>
        </p:nvSpPr>
        <p:spPr>
          <a:xfrm>
            <a:off x="2341105" y="536879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/>
              <a:t>语义分析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6E45B00-36D9-4874-9288-00FF86DC7856}"/>
              </a:ext>
            </a:extLst>
          </p:cNvPr>
          <p:cNvSpPr/>
          <p:nvPr/>
        </p:nvSpPr>
        <p:spPr>
          <a:xfrm>
            <a:off x="5148064" y="4950767"/>
            <a:ext cx="36574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include/llvm/IR/IRBuilder.h</a:t>
            </a:r>
          </a:p>
        </p:txBody>
      </p:sp>
    </p:spTree>
    <p:extLst>
      <p:ext uri="{BB962C8B-B14F-4D97-AF65-F5344CB8AC3E}">
        <p14:creationId xmlns:p14="http://schemas.microsoft.com/office/powerpoint/2010/main" val="3667154336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BE327C-7D18-449E-A7B7-C4CF1E0A2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代码生成流程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DC9A37-B01F-4822-887F-637A2926B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431089-5B54-4BC4-A0EC-527AA2016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379086"/>
            <a:ext cx="9144000" cy="20499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78B3239-4E97-458F-AE9F-D7ED7C8FE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748" y="3892361"/>
            <a:ext cx="4174761" cy="205884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F18E7F2-80CF-417A-A41F-15D9EA910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574" y="3892361"/>
            <a:ext cx="3440428" cy="2280533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1FBCD126-184B-4D71-BBC9-F1F32AEDFC7D}"/>
              </a:ext>
            </a:extLst>
          </p:cNvPr>
          <p:cNvCxnSpPr/>
          <p:nvPr/>
        </p:nvCxnSpPr>
        <p:spPr bwMode="auto">
          <a:xfrm flipH="1">
            <a:off x="2123728" y="2636912"/>
            <a:ext cx="1008112" cy="1368152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38A502B-430D-4A4B-9C02-33E32726523C}"/>
              </a:ext>
            </a:extLst>
          </p:cNvPr>
          <p:cNvCxnSpPr/>
          <p:nvPr/>
        </p:nvCxnSpPr>
        <p:spPr bwMode="auto">
          <a:xfrm flipV="1">
            <a:off x="2771800" y="4322822"/>
            <a:ext cx="2736304" cy="1698466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12073542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B2C402-84DB-4F6A-A26C-493594C3C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代码生成流程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5ECEE91-100E-436E-BB2B-AF53A86D4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796" y="1052736"/>
            <a:ext cx="4593704" cy="6754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23DFFEB-CDAB-4F2B-9AFF-00BE2C246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772816"/>
            <a:ext cx="4572000" cy="106285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E4EAB90-5F90-4A21-AA30-331522437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0" y="1319064"/>
            <a:ext cx="5364088" cy="989939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260477A9-ECD6-44A3-A0F7-8926546E83DC}"/>
              </a:ext>
            </a:extLst>
          </p:cNvPr>
          <p:cNvCxnSpPr/>
          <p:nvPr/>
        </p:nvCxnSpPr>
        <p:spPr bwMode="auto">
          <a:xfrm flipV="1">
            <a:off x="1187624" y="1728161"/>
            <a:ext cx="3816424" cy="652469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237CA07D-98C1-4DC3-8245-FD1C24B8A1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856" y="2376233"/>
            <a:ext cx="4743812" cy="410468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2D977325-68EF-44CB-BF5F-47953F1170B4}"/>
              </a:ext>
            </a:extLst>
          </p:cNvPr>
          <p:cNvSpPr/>
          <p:nvPr/>
        </p:nvSpPr>
        <p:spPr bwMode="auto">
          <a:xfrm>
            <a:off x="3655078" y="6059846"/>
            <a:ext cx="2448272" cy="360040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9BA98FA-59E6-4431-A63B-F25DA560E040}"/>
              </a:ext>
            </a:extLst>
          </p:cNvPr>
          <p:cNvSpPr/>
          <p:nvPr/>
        </p:nvSpPr>
        <p:spPr bwMode="auto">
          <a:xfrm>
            <a:off x="3644280" y="5597624"/>
            <a:ext cx="2448272" cy="360040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967676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CFF815-423D-41C4-93B9-908A74458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代码生成流程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318635-01F3-4EFE-BFCA-FA8D1845E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6B40F9B-A237-4EF5-8DC6-AC1389096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916832"/>
            <a:ext cx="9144000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7114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9EEDD29-7FA0-4E38-98EB-E10732BC9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3063683"/>
            <a:ext cx="5688632" cy="357821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04E7A11-C0F4-447D-A991-30B54E8AC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代码生成流程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76C5F18-D0F3-4668-B832-90219E2D42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32040" y="1484784"/>
            <a:ext cx="4102082" cy="287415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0C1542C-DE0C-4E80-96AD-DF81ABF68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412776"/>
            <a:ext cx="4536504" cy="155719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AF7E065-71B7-48F1-9AA3-B161C8877484}"/>
              </a:ext>
            </a:extLst>
          </p:cNvPr>
          <p:cNvSpPr/>
          <p:nvPr/>
        </p:nvSpPr>
        <p:spPr>
          <a:xfrm>
            <a:off x="3347864" y="610356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StmtNodes.td -&gt; StmtNodes.inc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130876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9EC340-A673-4050-859B-93814D222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代码生成流程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D9D28D-A67A-44CB-B379-45956F7E6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0D3D06E-07D8-4249-B1E2-88E3297E097F}"/>
              </a:ext>
            </a:extLst>
          </p:cNvPr>
          <p:cNvSpPr txBox="1"/>
          <p:nvPr/>
        </p:nvSpPr>
        <p:spPr>
          <a:xfrm>
            <a:off x="671613" y="5736039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/>
              <a:t>make –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</a:t>
            </a:r>
            <a:r>
              <a:rPr lang="en-US" altLang="zh-CN" sz="1800" dirty="0" err="1"/>
              <a:t>CGStmt.cpp.i</a:t>
            </a:r>
            <a:endParaRPr lang="zh-CN" altLang="en-US" sz="1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015D40F-B2FD-4EC3-AEAE-7F5280DCF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20" y="1268760"/>
            <a:ext cx="6690355" cy="29564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A54871D-F410-4694-86D3-1A6D36C9E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3068960"/>
            <a:ext cx="5494418" cy="436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53458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FE8A-5CAA-9A4B-A998-3A428CD54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代码生成流程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5DB0A-CAA5-7B46-AE3D-A920F08C4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49F01-7B00-D641-8830-0B0A20A3A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1655417"/>
            <a:ext cx="9144000" cy="508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460777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4C7744-4784-426D-9D62-235CFB257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896000-073E-4D4B-A1CF-1A0D7DF9A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C000"/>
                </a:solidFill>
              </a:rPr>
              <a:t>C</a:t>
            </a:r>
            <a:r>
              <a:rPr lang="zh-CN" altLang="en-US" dirty="0">
                <a:solidFill>
                  <a:srgbClr val="FFC000"/>
                </a:solidFill>
              </a:rPr>
              <a:t>语言扩展</a:t>
            </a:r>
            <a:r>
              <a:rPr lang="en-US" altLang="zh-CN" dirty="0">
                <a:solidFill>
                  <a:srgbClr val="FFC000"/>
                </a:solidFill>
              </a:rPr>
              <a:t>Element Wise</a:t>
            </a:r>
            <a:r>
              <a:rPr lang="zh-CN" altLang="en-US" dirty="0">
                <a:solidFill>
                  <a:srgbClr val="FFC000"/>
                </a:solidFill>
              </a:rPr>
              <a:t>操作</a:t>
            </a:r>
            <a:endParaRPr lang="en-US" altLang="zh-CN" dirty="0">
              <a:solidFill>
                <a:srgbClr val="FFC000"/>
              </a:solidFill>
            </a:endParaRPr>
          </a:p>
          <a:p>
            <a:r>
              <a:rPr lang="en-US" altLang="zh-CN" dirty="0"/>
              <a:t>PR003</a:t>
            </a:r>
            <a:r>
              <a:rPr lang="zh-CN" altLang="en-US" dirty="0"/>
              <a:t>要求</a:t>
            </a:r>
            <a:endParaRPr lang="en-US" altLang="zh-CN" dirty="0"/>
          </a:p>
          <a:p>
            <a:r>
              <a:rPr lang="en-US" altLang="zh-CN" dirty="0"/>
              <a:t>PR003</a:t>
            </a:r>
            <a:r>
              <a:rPr lang="zh-CN" altLang="en-US" dirty="0"/>
              <a:t>实现提示</a:t>
            </a:r>
          </a:p>
        </p:txBody>
      </p:sp>
    </p:spTree>
    <p:extLst>
      <p:ext uri="{BB962C8B-B14F-4D97-AF65-F5344CB8AC3E}">
        <p14:creationId xmlns:p14="http://schemas.microsoft.com/office/powerpoint/2010/main" val="3816754397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1731-6481-CF42-92E4-8EFD3F1FA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代码生成流程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33F84F-0D7F-4D09-BBDC-BAB6A3EB1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498883-8698-4F30-9ACA-2B2BB4B36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781" y="1503149"/>
            <a:ext cx="6006258" cy="534043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B7AD639-590B-497A-9FB2-1D8BDD8E85DC}"/>
              </a:ext>
            </a:extLst>
          </p:cNvPr>
          <p:cNvSpPr txBox="1"/>
          <p:nvPr/>
        </p:nvSpPr>
        <p:spPr>
          <a:xfrm>
            <a:off x="899592" y="2636912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/>
              <a:t>c = a + b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765788838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77BAFD-4305-432E-81A5-89619F770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代码生成流程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0F57A4C-EEA9-4DA2-87B7-77CD93391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9582" y="2420888"/>
            <a:ext cx="7134418" cy="44958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AAC5BA2-71BD-4CC6-91E7-DAEA02975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019" y="34053"/>
            <a:ext cx="6084168" cy="246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20750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0A7AB9-8117-4D30-994C-B012C0A12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E3C257-239E-4553-BE0F-35D1B64AC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CC00F0-3BCD-4229-A080-06E43B861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66" y="233770"/>
            <a:ext cx="8044002" cy="620732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A770B21-297E-43EA-B039-73AA0B474719}"/>
              </a:ext>
            </a:extLst>
          </p:cNvPr>
          <p:cNvSpPr txBox="1"/>
          <p:nvPr/>
        </p:nvSpPr>
        <p:spPr>
          <a:xfrm>
            <a:off x="6804248" y="325478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/>
              <a:t>a + b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921175390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212A49-86BA-4373-9AE1-BC07D2F12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6A508B-8E5D-446C-B6D8-DF143A397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实验说明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8916038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CB6A96-B175-4EC2-B07A-3B8CFBBA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Q&amp;A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FC3514-F80B-4D06-BF3A-B62C9AAD1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8499132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E9B83E-4A62-4A8F-8660-60343D80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语言扩展</a:t>
            </a:r>
            <a:r>
              <a:rPr lang="en-US" altLang="zh-CN" dirty="0"/>
              <a:t>Element Wise</a:t>
            </a:r>
            <a:r>
              <a:rPr lang="zh-CN" altLang="en-US" dirty="0"/>
              <a:t>操作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02D247-61FD-45DB-85EC-BAAAFB38F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原代码：</a:t>
            </a:r>
            <a:endParaRPr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4069A58-3F95-413B-86C1-1885DB237D2C}"/>
              </a:ext>
            </a:extLst>
          </p:cNvPr>
          <p:cNvSpPr/>
          <p:nvPr/>
        </p:nvSpPr>
        <p:spPr>
          <a:xfrm>
            <a:off x="2915816" y="1988840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altLang="zh-CN" dirty="0">
                <a:solidFill>
                  <a:srgbClr val="BC7A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#pragma </a:t>
            </a:r>
            <a:r>
              <a:rPr lang="en-US" altLang="zh-CN" dirty="0" err="1">
                <a:solidFill>
                  <a:srgbClr val="BC7A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elementWise</a:t>
            </a:r>
            <a:b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func_name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(){</a:t>
            </a:r>
            <a:b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dirty="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A[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1000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  <a:b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dirty="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B[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1000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  <a:b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dirty="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C[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1000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  <a:b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C = A + B;</a:t>
            </a:r>
            <a:b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C = A * B;</a:t>
            </a:r>
            <a:b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C = A;</a:t>
            </a:r>
            <a:b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dirty="0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b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dirty="0">
              <a:latin typeface="Consolas" panose="020B06090202040302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440545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A13B6D-EE90-4775-8E96-6510C3B20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语言扩展</a:t>
            </a:r>
            <a:r>
              <a:rPr lang="en-US" altLang="zh-CN" dirty="0"/>
              <a:t>Element Wise</a:t>
            </a:r>
            <a:r>
              <a:rPr lang="zh-CN" altLang="en-US" dirty="0"/>
              <a:t>操作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76CA7B-E011-4534-8C3C-98DB898CD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等价代码：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1E2F05D-50CA-4976-8F93-F3E0C74FF7C8}"/>
              </a:ext>
            </a:extLst>
          </p:cNvPr>
          <p:cNvSpPr/>
          <p:nvPr/>
        </p:nvSpPr>
        <p:spPr>
          <a:xfrm>
            <a:off x="2771800" y="1412776"/>
            <a:ext cx="612068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altLang="zh-CN" dirty="0">
                <a:solidFill>
                  <a:srgbClr val="BC7A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#pragma </a:t>
            </a:r>
            <a:r>
              <a:rPr lang="en-US" altLang="zh-CN" dirty="0" err="1">
                <a:solidFill>
                  <a:srgbClr val="BC7A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elementWise</a:t>
            </a:r>
            <a:b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func_name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(){</a:t>
            </a:r>
            <a:b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dirty="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A[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1000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  <a:b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dirty="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B[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1000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  <a:b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dirty="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C[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1000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  <a:b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dirty="0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&lt; 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1000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++)</a:t>
            </a:r>
            <a:b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	C[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 = A[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 + B[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  <a:b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dirty="0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&lt; 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1000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++)</a:t>
            </a:r>
            <a:b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	C[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 = A[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 * B[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  <a:b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b="1" dirty="0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&lt; 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1000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++)</a:t>
            </a:r>
            <a:b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	C[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 = A[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  <a:b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dirty="0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b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dirty="0">
              <a:latin typeface="Consolas" panose="020B06090202040302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582515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5F9B0C-C0DE-4672-AC7D-8AD4114CD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语言扩展</a:t>
            </a:r>
            <a:r>
              <a:rPr lang="en-US" altLang="zh-CN" dirty="0"/>
              <a:t>Element Wise</a:t>
            </a:r>
            <a:r>
              <a:rPr lang="zh-CN" altLang="en-US" dirty="0"/>
              <a:t>操作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614360-D63E-4307-B64A-220153C01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具体要求：</a:t>
            </a:r>
            <a:endParaRPr lang="en-US" altLang="zh-CN" dirty="0"/>
          </a:p>
          <a:p>
            <a:pPr lvl="1"/>
            <a:r>
              <a:rPr lang="zh-CN" altLang="en-US" dirty="0"/>
              <a:t>只有被</a:t>
            </a:r>
            <a:r>
              <a:rPr lang="en-US" altLang="zh-CN" dirty="0">
                <a:solidFill>
                  <a:srgbClr val="BC7A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#pragma </a:t>
            </a:r>
            <a:r>
              <a:rPr lang="en-US" altLang="zh-CN" dirty="0" err="1">
                <a:solidFill>
                  <a:srgbClr val="BC7A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elementWise</a:t>
            </a:r>
            <a:r>
              <a:rPr lang="zh-CN" altLang="en-US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标注的函数才支持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Element Wise</a:t>
            </a:r>
            <a:r>
              <a:rPr lang="zh-CN" altLang="en-US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操作 </a:t>
            </a:r>
            <a:endParaRPr lang="en-US" altLang="zh-CN" dirty="0">
              <a:latin typeface="Consolas" panose="020B06090202040302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支持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“+”, “*”, “=”</a:t>
            </a:r>
            <a:r>
              <a:rPr lang="zh-CN" altLang="en-US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三种操作符</a:t>
            </a:r>
            <a:endParaRPr lang="en-US" altLang="zh-CN" dirty="0">
              <a:latin typeface="Consolas" panose="020B06090202040302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支持“</a:t>
            </a:r>
            <a:r>
              <a:rPr lang="en-US" altLang="zh-CN" dirty="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zh-CN" altLang="en-US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”数据类型</a:t>
            </a:r>
            <a:endParaRPr lang="en-US" altLang="zh-CN" dirty="0">
              <a:latin typeface="Consolas" panose="020B06090202040302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支持一维静态大小输入，形如：</a:t>
            </a:r>
            <a:r>
              <a:rPr lang="en-US" altLang="zh-CN" dirty="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C[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1000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</a:p>
          <a:p>
            <a:pPr lvl="1"/>
            <a:r>
              <a:rPr lang="zh-CN" altLang="en-US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正确生成可执行代码</a:t>
            </a:r>
            <a:endParaRPr lang="en-US" altLang="zh-CN" dirty="0">
              <a:latin typeface="Consolas" panose="020B06090202040302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endParaRPr lang="zh-CN" altLang="en-US" dirty="0"/>
          </a:p>
        </p:txBody>
      </p:sp>
      <p:sp>
        <p:nvSpPr>
          <p:cNvPr id="4" name="对话气泡: 矩形 3">
            <a:extLst>
              <a:ext uri="{FF2B5EF4-FFF2-40B4-BE49-F238E27FC236}">
                <a16:creationId xmlns:a16="http://schemas.microsoft.com/office/drawing/2014/main" id="{6C1E263A-5FFA-41DB-ACAF-A907F1DCD202}"/>
              </a:ext>
            </a:extLst>
          </p:cNvPr>
          <p:cNvSpPr/>
          <p:nvPr/>
        </p:nvSpPr>
        <p:spPr bwMode="auto">
          <a:xfrm>
            <a:off x="6876256" y="1772816"/>
            <a:ext cx="1152128" cy="360040"/>
          </a:xfrm>
          <a:prstGeom prst="wedgeRectCallout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Times New Roman" pitchFamily="18" charset="0"/>
              </a:rPr>
              <a:t>PR001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D84AB05-8894-48E5-9ABD-5D7D50586BD1}"/>
              </a:ext>
            </a:extLst>
          </p:cNvPr>
          <p:cNvGrpSpPr/>
          <p:nvPr/>
        </p:nvGrpSpPr>
        <p:grpSpPr>
          <a:xfrm>
            <a:off x="7882136" y="2564904"/>
            <a:ext cx="1152128" cy="1584176"/>
            <a:chOff x="7882136" y="2564904"/>
            <a:chExt cx="1152128" cy="1584176"/>
          </a:xfrm>
        </p:grpSpPr>
        <p:sp>
          <p:nvSpPr>
            <p:cNvPr id="5" name="右大括号 4">
              <a:extLst>
                <a:ext uri="{FF2B5EF4-FFF2-40B4-BE49-F238E27FC236}">
                  <a16:creationId xmlns:a16="http://schemas.microsoft.com/office/drawing/2014/main" id="{53E6E69D-82FE-4A0D-9954-C39F64612CD5}"/>
                </a:ext>
              </a:extLst>
            </p:cNvPr>
            <p:cNvSpPr/>
            <p:nvPr/>
          </p:nvSpPr>
          <p:spPr bwMode="auto">
            <a:xfrm>
              <a:off x="8155360" y="2996952"/>
              <a:ext cx="360040" cy="1152128"/>
            </a:xfrm>
            <a:prstGeom prst="rightBrace">
              <a:avLst/>
            </a:prstGeom>
            <a:noFill/>
            <a:ln w="222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" name="对话气泡: 矩形 5">
              <a:extLst>
                <a:ext uri="{FF2B5EF4-FFF2-40B4-BE49-F238E27FC236}">
                  <a16:creationId xmlns:a16="http://schemas.microsoft.com/office/drawing/2014/main" id="{A902B3FB-94A1-4BB0-9850-0C2588F744E0}"/>
                </a:ext>
              </a:extLst>
            </p:cNvPr>
            <p:cNvSpPr/>
            <p:nvPr/>
          </p:nvSpPr>
          <p:spPr bwMode="auto">
            <a:xfrm>
              <a:off x="7882136" y="2564904"/>
              <a:ext cx="1152128" cy="360040"/>
            </a:xfrm>
            <a:prstGeom prst="wedgeRectCallout">
              <a:avLst/>
            </a:prstGeom>
            <a:noFill/>
            <a:ln w="222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latin typeface="Times New Roman" pitchFamily="18" charset="0"/>
                </a:rPr>
                <a:t>PR002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371F43A7-1B01-4AB4-B2B3-0122016323E8}"/>
              </a:ext>
            </a:extLst>
          </p:cNvPr>
          <p:cNvSpPr/>
          <p:nvPr/>
        </p:nvSpPr>
        <p:spPr bwMode="auto">
          <a:xfrm>
            <a:off x="4686300" y="4293096"/>
            <a:ext cx="1152128" cy="360040"/>
          </a:xfrm>
          <a:prstGeom prst="wedgeRectCallout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Times New Roman" pitchFamily="18" charset="0"/>
              </a:rPr>
              <a:t>PR003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67150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3E67D-B747-449E-92A2-12559712C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语言扩展</a:t>
            </a:r>
            <a:r>
              <a:rPr lang="en-US" altLang="zh-CN" dirty="0"/>
              <a:t>Element Wise</a:t>
            </a:r>
            <a:r>
              <a:rPr lang="zh-CN" altLang="en-US" dirty="0"/>
              <a:t>操作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6186D5-F530-406E-8F61-8F7739C76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三次作业间的关系：</a:t>
            </a:r>
            <a:endParaRPr lang="en-US" altLang="zh-CN" dirty="0"/>
          </a:p>
          <a:p>
            <a:pPr lvl="1"/>
            <a:r>
              <a:rPr lang="en-US" altLang="zh-CN" dirty="0"/>
              <a:t>PR001:</a:t>
            </a:r>
          </a:p>
          <a:p>
            <a:pPr lvl="2"/>
            <a:r>
              <a:rPr lang="zh-CN" altLang="en-US" dirty="0"/>
              <a:t>前端</a:t>
            </a:r>
            <a:r>
              <a:rPr lang="en-US" altLang="zh-CN" dirty="0">
                <a:solidFill>
                  <a:srgbClr val="BC7A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#pragma </a:t>
            </a:r>
            <a:r>
              <a:rPr lang="zh-CN" altLang="en-US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到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AST</a:t>
            </a:r>
            <a:r>
              <a:rPr lang="zh-CN" altLang="en-US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的信息传递</a:t>
            </a:r>
            <a:endParaRPr lang="en-US" altLang="zh-CN" dirty="0">
              <a:latin typeface="Consolas" panose="020B06090202040302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修改已有的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AST</a:t>
            </a:r>
            <a:r>
              <a:rPr lang="zh-CN" altLang="en-US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元素</a:t>
            </a:r>
            <a:endParaRPr lang="en-US" altLang="zh-CN" dirty="0"/>
          </a:p>
          <a:p>
            <a:pPr lvl="1"/>
            <a:r>
              <a:rPr lang="en-US" altLang="zh-CN" dirty="0"/>
              <a:t>PR002:</a:t>
            </a:r>
          </a:p>
          <a:p>
            <a:pPr lvl="2"/>
            <a:r>
              <a:rPr lang="zh-CN" altLang="en-US" dirty="0"/>
              <a:t>前端新的语法</a:t>
            </a:r>
            <a:r>
              <a:rPr lang="en-US" altLang="zh-CN" dirty="0"/>
              <a:t>/</a:t>
            </a:r>
            <a:r>
              <a:rPr lang="zh-CN" altLang="en-US" dirty="0"/>
              <a:t>语义规则：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C = A + B;</a:t>
            </a:r>
          </a:p>
          <a:p>
            <a:pPr lvl="2"/>
            <a:r>
              <a:rPr lang="zh-CN" altLang="en-US" dirty="0"/>
              <a:t>构建新的</a:t>
            </a:r>
            <a:r>
              <a:rPr lang="en-US" altLang="zh-CN" dirty="0"/>
              <a:t>AST</a:t>
            </a:r>
            <a:r>
              <a:rPr lang="zh-CN" altLang="en-US" dirty="0"/>
              <a:t>表示</a:t>
            </a:r>
            <a:endParaRPr lang="en-US" altLang="zh-CN" dirty="0"/>
          </a:p>
          <a:p>
            <a:pPr lvl="1"/>
            <a:r>
              <a:rPr lang="en-US" altLang="zh-CN" dirty="0"/>
              <a:t>PR003:</a:t>
            </a:r>
          </a:p>
          <a:p>
            <a:pPr lvl="2"/>
            <a:r>
              <a:rPr lang="en-US" altLang="zh-CN" dirty="0"/>
              <a:t>AST</a:t>
            </a:r>
            <a:r>
              <a:rPr lang="zh-CN" altLang="en-US" dirty="0"/>
              <a:t>到</a:t>
            </a:r>
            <a:r>
              <a:rPr lang="en-US" altLang="zh-CN" dirty="0"/>
              <a:t>LLVM IR</a:t>
            </a:r>
            <a:r>
              <a:rPr lang="zh-CN" altLang="en-US" dirty="0"/>
              <a:t>的代码生成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01423284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4C7744-4784-426D-9D62-235CFB257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896000-073E-4D4B-A1CF-1A0D7DF9A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语言扩展</a:t>
            </a:r>
            <a:r>
              <a:rPr lang="en-US" altLang="zh-CN" dirty="0"/>
              <a:t>Element Wise</a:t>
            </a:r>
            <a:r>
              <a:rPr lang="zh-CN" altLang="en-US" dirty="0"/>
              <a:t>操作</a:t>
            </a:r>
            <a:endParaRPr lang="en-US" altLang="zh-CN" dirty="0"/>
          </a:p>
          <a:p>
            <a:r>
              <a:rPr lang="en-US" altLang="zh-CN" dirty="0">
                <a:solidFill>
                  <a:srgbClr val="FFC000"/>
                </a:solidFill>
              </a:rPr>
              <a:t>PR003</a:t>
            </a:r>
            <a:r>
              <a:rPr lang="zh-CN" altLang="en-US" dirty="0">
                <a:solidFill>
                  <a:srgbClr val="FFC000"/>
                </a:solidFill>
              </a:rPr>
              <a:t>要求</a:t>
            </a:r>
            <a:endParaRPr lang="en-US" altLang="zh-CN" dirty="0">
              <a:solidFill>
                <a:srgbClr val="FFC000"/>
              </a:solidFill>
            </a:endParaRPr>
          </a:p>
          <a:p>
            <a:r>
              <a:rPr lang="en-US" altLang="zh-CN" dirty="0"/>
              <a:t>PR003</a:t>
            </a:r>
            <a:r>
              <a:rPr lang="zh-CN" altLang="en-US" dirty="0"/>
              <a:t>实现提示</a:t>
            </a:r>
          </a:p>
        </p:txBody>
      </p:sp>
    </p:spTree>
    <p:extLst>
      <p:ext uri="{BB962C8B-B14F-4D97-AF65-F5344CB8AC3E}">
        <p14:creationId xmlns:p14="http://schemas.microsoft.com/office/powerpoint/2010/main" val="2513664337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 noChangeArrowheads="1"/>
          </p:cNvSpPr>
          <p:nvPr>
            <p:ph type="title"/>
          </p:nvPr>
        </p:nvSpPr>
        <p:spPr>
          <a:xfrm>
            <a:off x="971550" y="404813"/>
            <a:ext cx="7543800" cy="914400"/>
          </a:xfrm>
        </p:spPr>
        <p:txBody>
          <a:bodyPr/>
          <a:lstStyle/>
          <a:p>
            <a:r>
              <a:rPr lang="en-US" altLang="zh-CN" dirty="0">
                <a:ea typeface="华文仿宋" charset="-122"/>
              </a:rPr>
              <a:t>PR003</a:t>
            </a:r>
            <a:endParaRPr lang="zh-CN" altLang="en-US" dirty="0">
              <a:ea typeface="华文仿宋" charset="-122"/>
            </a:endParaRPr>
          </a:p>
        </p:txBody>
      </p:sp>
      <p:sp>
        <p:nvSpPr>
          <p:cNvPr id="6147" name="内容占位符 2"/>
          <p:cNvSpPr>
            <a:spLocks noGrp="1" noChangeArrowheads="1"/>
          </p:cNvSpPr>
          <p:nvPr>
            <p:ph idx="1"/>
          </p:nvPr>
        </p:nvSpPr>
        <p:spPr>
          <a:xfrm>
            <a:off x="914400" y="1484313"/>
            <a:ext cx="7543800" cy="4687887"/>
          </a:xfrm>
        </p:spPr>
        <p:txBody>
          <a:bodyPr/>
          <a:lstStyle/>
          <a:p>
            <a:r>
              <a:rPr lang="zh-CN" altLang="en-US" dirty="0">
                <a:ea typeface="华文仿宋" charset="-122"/>
              </a:rPr>
              <a:t>实验内容</a:t>
            </a:r>
            <a:r>
              <a:rPr lang="en-US" altLang="zh-CN" dirty="0">
                <a:ea typeface="华文仿宋" charset="-122"/>
              </a:rPr>
              <a:t>:</a:t>
            </a:r>
            <a:r>
              <a:rPr lang="zh-CN" altLang="en-US" dirty="0"/>
              <a:t>在</a:t>
            </a:r>
            <a:r>
              <a:rPr lang="en-US" altLang="zh-CN" dirty="0"/>
              <a:t>C</a:t>
            </a:r>
            <a:r>
              <a:rPr lang="zh-CN" altLang="en-US" dirty="0"/>
              <a:t>语言中为数组添加</a:t>
            </a:r>
            <a:r>
              <a:rPr lang="en-US" altLang="zh-CN" dirty="0"/>
              <a:t>element-wise</a:t>
            </a:r>
            <a:r>
              <a:rPr lang="zh-CN" altLang="en-US" dirty="0"/>
              <a:t>的加</a:t>
            </a:r>
            <a:r>
              <a:rPr lang="en-US" altLang="zh-CN" dirty="0"/>
              <a:t>/</a:t>
            </a:r>
            <a:r>
              <a:rPr lang="zh-CN" altLang="en-US" dirty="0"/>
              <a:t>乘</a:t>
            </a:r>
            <a:r>
              <a:rPr lang="en-US" altLang="zh-CN" dirty="0"/>
              <a:t>/</a:t>
            </a:r>
            <a:r>
              <a:rPr lang="zh-CN" altLang="en-US" dirty="0"/>
              <a:t>等操作 </a:t>
            </a:r>
            <a:r>
              <a:rPr lang="en-US" altLang="zh-CN" dirty="0"/>
              <a:t>(</a:t>
            </a:r>
            <a:r>
              <a:rPr lang="zh-CN" altLang="en-US" dirty="0"/>
              <a:t>仅限于</a:t>
            </a:r>
            <a:r>
              <a:rPr lang="en-US" altLang="zh-CN" dirty="0">
                <a:solidFill>
                  <a:srgbClr val="BC7A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pragma </a:t>
            </a:r>
            <a:r>
              <a:rPr lang="en-US" altLang="zh-CN" dirty="0" err="1">
                <a:solidFill>
                  <a:srgbClr val="BC7A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elementWise</a:t>
            </a:r>
            <a:r>
              <a:rPr lang="zh-CN" altLang="en-US" dirty="0"/>
              <a:t>标注函数</a:t>
            </a:r>
            <a:r>
              <a:rPr lang="en-US" altLang="zh-CN" dirty="0"/>
              <a:t>)</a:t>
            </a:r>
            <a:endParaRPr lang="en-US" altLang="zh-CN" dirty="0">
              <a:ea typeface="华文仿宋" charset="-122"/>
            </a:endParaRPr>
          </a:p>
          <a:p>
            <a:pPr lvl="1">
              <a:buFont typeface="Wingdings" charset="2"/>
              <a:buChar char="p"/>
            </a:pPr>
            <a:r>
              <a:rPr lang="zh-CN" altLang="en-US" dirty="0">
                <a:ea typeface="华文仿宋" charset="-122"/>
              </a:rPr>
              <a:t>生成正确的可执行代码</a:t>
            </a:r>
            <a:endParaRPr lang="en-US" altLang="zh-CN" dirty="0">
              <a:ea typeface="华文仿宋" charset="-122"/>
            </a:endParaRPr>
          </a:p>
          <a:p>
            <a:pPr lvl="1">
              <a:buFont typeface="Wingdings" charset="2"/>
              <a:buChar char="p"/>
            </a:pPr>
            <a:r>
              <a:rPr lang="zh-CN" altLang="en-US" dirty="0">
                <a:ea typeface="华文仿宋" charset="-122"/>
              </a:rPr>
              <a:t>仅需要考虑以下三种场景</a:t>
            </a:r>
            <a:endParaRPr lang="en-US" altLang="zh-CN" dirty="0">
              <a:ea typeface="华文仿宋" charset="-122"/>
            </a:endParaRPr>
          </a:p>
          <a:p>
            <a:pPr lvl="2">
              <a:buFont typeface="Wingdings" charset="2"/>
              <a:buChar char="p"/>
            </a:pPr>
            <a:r>
              <a:rPr lang="en-US" altLang="zh-CN" dirty="0">
                <a:ea typeface="华文仿宋" charset="-122"/>
              </a:rPr>
              <a:t>C = A + B</a:t>
            </a:r>
          </a:p>
          <a:p>
            <a:pPr lvl="2">
              <a:buFont typeface="Wingdings" charset="2"/>
              <a:buChar char="p"/>
            </a:pPr>
            <a:r>
              <a:rPr lang="en-US" altLang="zh-CN" dirty="0">
                <a:ea typeface="华文仿宋" charset="-122"/>
              </a:rPr>
              <a:t>C = A * B</a:t>
            </a:r>
          </a:p>
          <a:p>
            <a:pPr lvl="2">
              <a:buFont typeface="Wingdings" charset="2"/>
              <a:buChar char="p"/>
            </a:pPr>
            <a:r>
              <a:rPr lang="en-US" altLang="zh-CN" dirty="0">
                <a:ea typeface="华文仿宋" charset="-122"/>
              </a:rPr>
              <a:t>C = B</a:t>
            </a:r>
          </a:p>
          <a:p>
            <a:pPr lvl="1">
              <a:buFont typeface="Wingdings" charset="2"/>
              <a:buChar char="p"/>
            </a:pPr>
            <a:endParaRPr lang="en-US" altLang="zh-Hans" dirty="0">
              <a:ea typeface="华文仿宋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8A48281-5649-4B56-88B3-740B2A4FA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959" y="2852936"/>
            <a:ext cx="2707906" cy="306896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ibm0325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ibm0325">
      <a:majorFont>
        <a:latin typeface="Book Antiqua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2225" cap="flat" cmpd="sng" algn="ctr">
          <a:solidFill>
            <a:schemeClr val="tx1"/>
          </a:solidFill>
          <a:prstDash val="solid"/>
          <a:round/>
          <a:headEnd type="none" w="sm" len="sm"/>
          <a:tailEnd type="triangle" w="lg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bg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2225" cap="flat" cmpd="sng" algn="ctr">
          <a:solidFill>
            <a:schemeClr val="tx1"/>
          </a:solidFill>
          <a:prstDash val="solid"/>
          <a:round/>
          <a:headEnd type="none" w="sm" len="sm"/>
          <a:tailEnd type="triangle" w="lg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bg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ibm0325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0325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0325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0325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0325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0325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0325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E:\weldon\src\ipd_seminar\ibm0325.ppt</Template>
  <TotalTime>88117</TotalTime>
  <Words>756</Words>
  <Application>Microsoft Office PowerPoint</Application>
  <PresentationFormat>全屏显示(4:3)</PresentationFormat>
  <Paragraphs>115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4" baseType="lpstr">
      <vt:lpstr>Monotype Sorts</vt:lpstr>
      <vt:lpstr>仿宋</vt:lpstr>
      <vt:lpstr>微软雅黑</vt:lpstr>
      <vt:lpstr>Arial</vt:lpstr>
      <vt:lpstr>Book Antiqua</vt:lpstr>
      <vt:lpstr>Consolas</vt:lpstr>
      <vt:lpstr>Tahoma</vt:lpstr>
      <vt:lpstr>Times New Roman</vt:lpstr>
      <vt:lpstr>Wingdings</vt:lpstr>
      <vt:lpstr>ibm0325</vt:lpstr>
      <vt:lpstr>PowerPoint 演示文稿</vt:lpstr>
      <vt:lpstr>提纲</vt:lpstr>
      <vt:lpstr>提纲</vt:lpstr>
      <vt:lpstr>C语言扩展Element Wise操作</vt:lpstr>
      <vt:lpstr>C语言扩展Element Wise操作</vt:lpstr>
      <vt:lpstr>C语言扩展Element Wise操作</vt:lpstr>
      <vt:lpstr>C语言扩展Element Wise操作</vt:lpstr>
      <vt:lpstr>提纲</vt:lpstr>
      <vt:lpstr>PR003</vt:lpstr>
      <vt:lpstr>提纲</vt:lpstr>
      <vt:lpstr>代码生成流程</vt:lpstr>
      <vt:lpstr>Clang</vt:lpstr>
      <vt:lpstr>代码生成流程</vt:lpstr>
      <vt:lpstr>LLVM IR： 源代码</vt:lpstr>
      <vt:lpstr>LLVM IR: AST</vt:lpstr>
      <vt:lpstr>LLVM IR: AST</vt:lpstr>
      <vt:lpstr>LLVM IR 　</vt:lpstr>
      <vt:lpstr>PowerPoint 演示文稿</vt:lpstr>
      <vt:lpstr>Clang AST -&gt; LLVM IR</vt:lpstr>
      <vt:lpstr>Clang AST -&gt; LLVM IR</vt:lpstr>
      <vt:lpstr>PowerPoint 演示文稿</vt:lpstr>
      <vt:lpstr>Clang AST -&gt; LLVM IR</vt:lpstr>
      <vt:lpstr>代码生成流程</vt:lpstr>
      <vt:lpstr>代码生成流程</vt:lpstr>
      <vt:lpstr>代码生成流程</vt:lpstr>
      <vt:lpstr>代码生成流程</vt:lpstr>
      <vt:lpstr>代码生成流程</vt:lpstr>
      <vt:lpstr>代码生成流程</vt:lpstr>
      <vt:lpstr>代码生成流程</vt:lpstr>
      <vt:lpstr>代码生成流程</vt:lpstr>
      <vt:lpstr>代码生成流程</vt:lpstr>
      <vt:lpstr>PowerPoint 演示文稿</vt:lpstr>
      <vt:lpstr>提示</vt:lpstr>
      <vt:lpstr>Q&amp;A</vt:lpstr>
    </vt:vector>
  </TitlesOfParts>
  <Company>Micron Electronics,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Preferred Customer</dc:creator>
  <cp:lastModifiedBy>家程 赵</cp:lastModifiedBy>
  <cp:revision>1719</cp:revision>
  <cp:lastPrinted>2000-08-04T00:01:40Z</cp:lastPrinted>
  <dcterms:created xsi:type="dcterms:W3CDTF">1999-10-09T18:48:57Z</dcterms:created>
  <dcterms:modified xsi:type="dcterms:W3CDTF">2020-06-18T09:48:05Z</dcterms:modified>
</cp:coreProperties>
</file>